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307" r:id="rId2"/>
    <p:sldId id="337" r:id="rId3"/>
    <p:sldId id="460" r:id="rId4"/>
    <p:sldId id="482" r:id="rId5"/>
    <p:sldId id="459" r:id="rId6"/>
    <p:sldId id="476" r:id="rId7"/>
    <p:sldId id="421" r:id="rId8"/>
    <p:sldId id="477" r:id="rId9"/>
    <p:sldId id="478" r:id="rId10"/>
    <p:sldId id="479" r:id="rId11"/>
    <p:sldId id="494" r:id="rId12"/>
    <p:sldId id="493" r:id="rId13"/>
    <p:sldId id="490" r:id="rId14"/>
    <p:sldId id="483" r:id="rId15"/>
    <p:sldId id="484" r:id="rId16"/>
    <p:sldId id="485" r:id="rId17"/>
    <p:sldId id="486" r:id="rId18"/>
    <p:sldId id="487" r:id="rId19"/>
    <p:sldId id="474" r:id="rId20"/>
    <p:sldId id="492" r:id="rId21"/>
    <p:sldId id="491" r:id="rId22"/>
    <p:sldId id="488" r:id="rId23"/>
    <p:sldId id="489" r:id="rId24"/>
    <p:sldId id="496" r:id="rId25"/>
    <p:sldId id="480" r:id="rId26"/>
    <p:sldId id="481" r:id="rId27"/>
    <p:sldId id="495" r:id="rId28"/>
    <p:sldId id="339" r:id="rId29"/>
    <p:sldId id="340" r:id="rId30"/>
    <p:sldId id="305"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8757" autoAdjust="0"/>
  </p:normalViewPr>
  <p:slideViewPr>
    <p:cSldViewPr>
      <p:cViewPr varScale="1">
        <p:scale>
          <a:sx n="154" d="100"/>
          <a:sy n="154" d="100"/>
        </p:scale>
        <p:origin x="25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6/1/2015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66868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2252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367394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314252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12407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352485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410086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177171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5301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885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329289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16285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174728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a:prstGeom prst="rect">
            <a:avLst/>
          </a:prstGeo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a:xfrm>
            <a:off x="457200" y="4767263"/>
            <a:ext cx="2133600" cy="273844"/>
          </a:xfrm>
          <a:prstGeom prst="rect">
            <a:avLst/>
          </a:prstGeom>
        </p:spPr>
        <p:txBody>
          <a:bodyPr/>
          <a:lstStyle/>
          <a:p>
            <a:fld id="{99593593-8839-4E61-A88E-A10B7ED6919B}" type="datetimeFigureOut">
              <a:rPr lang="es-ES" smtClean="0"/>
              <a:t>01/06/2015</a:t>
            </a:fld>
            <a:endParaRPr lang="es-ES"/>
          </a:p>
        </p:txBody>
      </p:sp>
      <p:sp>
        <p:nvSpPr>
          <p:cNvPr id="5" name="4 Marcador de pie de página"/>
          <p:cNvSpPr>
            <a:spLocks noGrp="1"/>
          </p:cNvSpPr>
          <p:nvPr>
            <p:ph type="ftr" sz="quarter" idx="11"/>
          </p:nvPr>
        </p:nvSpPr>
        <p:spPr>
          <a:xfrm>
            <a:off x="3124200" y="4767263"/>
            <a:ext cx="2895600" cy="273844"/>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4767263"/>
            <a:ext cx="2133600" cy="273844"/>
          </a:xfrm>
          <a:prstGeom prst="rect">
            <a:avLst/>
          </a:prstGeom>
        </p:spPr>
        <p:txBody>
          <a:bodyPr/>
          <a:lstStyle/>
          <a:p>
            <a:fld id="{023A7823-3489-4DD8-9FF7-6DA1CBC73180}" type="slidenum">
              <a:rPr lang="es-ES" smtClean="0"/>
              <a:t>‹Nº›</a:t>
            </a:fld>
            <a:endParaRPr lang="es-ES"/>
          </a:p>
        </p:txBody>
      </p:sp>
    </p:spTree>
    <p:extLst>
      <p:ext uri="{BB962C8B-B14F-4D97-AF65-F5344CB8AC3E}">
        <p14:creationId xmlns:p14="http://schemas.microsoft.com/office/powerpoint/2010/main" val="3186525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1927532" y="4760804"/>
            <a:ext cx="1098755" cy="138502"/>
          </a:xfrm>
          <a:prstGeom prst="rect">
            <a:avLst/>
          </a:prstGeom>
        </p:spPr>
        <p:txBody>
          <a:bodyPr/>
          <a:lstStyle/>
          <a:p>
            <a:fld id="{68C2560D-EC28-3B41-86E8-18F1CE0113B4}" type="datetimeFigureOut">
              <a:rPr lang="en-US" smtClean="0"/>
              <a:t>6/1/2015</a:t>
            </a:fld>
            <a:endParaRPr lang="en-US"/>
          </a:p>
        </p:txBody>
      </p:sp>
      <p:sp>
        <p:nvSpPr>
          <p:cNvPr id="6" name="Footer Placeholder 5"/>
          <p:cNvSpPr>
            <a:spLocks noGrp="1"/>
          </p:cNvSpPr>
          <p:nvPr>
            <p:ph type="ftr" sz="quarter" idx="11"/>
          </p:nvPr>
        </p:nvSpPr>
        <p:spPr>
          <a:xfrm>
            <a:off x="698909" y="4760804"/>
            <a:ext cx="1228623" cy="138503"/>
          </a:xfrm>
          <a:prstGeom prst="rect">
            <a:avLst/>
          </a:prstGeom>
        </p:spPr>
        <p:txBody>
          <a:bodyPr/>
          <a:lstStyle/>
          <a:p>
            <a:endParaRPr lang="en-US"/>
          </a:p>
        </p:txBody>
      </p:sp>
      <p:sp>
        <p:nvSpPr>
          <p:cNvPr id="7" name="Slide Number Placeholder 6"/>
          <p:cNvSpPr>
            <a:spLocks noGrp="1"/>
          </p:cNvSpPr>
          <p:nvPr>
            <p:ph type="sldNum" sz="quarter" idx="12"/>
          </p:nvPr>
        </p:nvSpPr>
        <p:spPr>
          <a:xfrm>
            <a:off x="457200" y="4760804"/>
            <a:ext cx="228926" cy="138504"/>
          </a:xfrm>
          <a:prstGeom prst="rect">
            <a:avLst/>
          </a:prstGeom>
        </p:spPr>
        <p:txBody>
          <a:bodyPr/>
          <a:lstStyle/>
          <a:p>
            <a:fld id="{2066355A-084C-D24E-9AD2-7E4FC41EA627}" type="slidenum">
              <a:rPr lang="en-US" smtClean="0"/>
              <a:t>‹Nº›</a:t>
            </a:fld>
            <a:endParaRPr lang="en-US"/>
          </a:p>
        </p:txBody>
      </p:sp>
      <p:sp>
        <p:nvSpPr>
          <p:cNvPr id="11" name="Subtitle 2"/>
          <p:cNvSpPr>
            <a:spLocks noGrp="1"/>
          </p:cNvSpPr>
          <p:nvPr>
            <p:ph type="subTitle" idx="1" hasCustomPrompt="1"/>
          </p:nvPr>
        </p:nvSpPr>
        <p:spPr>
          <a:xfrm>
            <a:off x="457199" y="1553041"/>
            <a:ext cx="8459657" cy="1993618"/>
          </a:xfrm>
          <a:prstGeom prst="rect">
            <a:avLst/>
          </a:prstGeo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4259475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1955"/>
            <a:ext cx="8229600" cy="387798"/>
          </a:xfrm>
          <a:prstGeom prst="rect">
            <a:avLst/>
          </a:prstGeom>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457200" y="1135380"/>
            <a:ext cx="8229600" cy="336518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927532" y="4760804"/>
            <a:ext cx="1098755" cy="138502"/>
          </a:xfrm>
          <a:prstGeom prst="rect">
            <a:avLst/>
          </a:prstGeom>
        </p:spPr>
        <p:txBody>
          <a:bodyPr/>
          <a:lstStyle/>
          <a:p>
            <a:fld id="{29D28D06-218E-4EE5-AC47-A9F3FEC497C6}" type="datetime1">
              <a:rPr lang="en-US" smtClean="0"/>
              <a:t>6/1/2015</a:t>
            </a:fld>
            <a:endParaRPr lang="en-US" dirty="0"/>
          </a:p>
        </p:txBody>
      </p:sp>
      <p:sp>
        <p:nvSpPr>
          <p:cNvPr id="5" name="Footer Placeholder 4"/>
          <p:cNvSpPr>
            <a:spLocks noGrp="1"/>
          </p:cNvSpPr>
          <p:nvPr>
            <p:ph type="ftr" sz="quarter" idx="11"/>
          </p:nvPr>
        </p:nvSpPr>
        <p:spPr>
          <a:xfrm>
            <a:off x="698909" y="4760804"/>
            <a:ext cx="1228623" cy="1385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57200"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9126465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a:prstGeom prst="rect">
            <a:avLst/>
          </a:prstGeo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2" y="4760804"/>
            <a:ext cx="1098755" cy="138502"/>
          </a:xfrm>
          <a:prstGeom prst="rect">
            <a:avLst/>
          </a:prstGeom>
        </p:spPr>
        <p:txBody>
          <a:bodyPr/>
          <a:lstStyle/>
          <a:p>
            <a:fld id="{5C4A0D7F-3A04-401B-B93A-D2B4A04D7D6E}" type="datetime1">
              <a:rPr lang="en-US" smtClean="0">
                <a:solidFill>
                  <a:srgbClr val="979796">
                    <a:lumMod val="40000"/>
                    <a:lumOff val="60000"/>
                  </a:srgbClr>
                </a:solidFill>
              </a:rPr>
              <a:pPr/>
              <a:t>6/1/2015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09" y="4760804"/>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271274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COMPARTIR AL MÁXIMO</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MOBILE DEV DAY</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699" r:id="rId27"/>
    <p:sldLayoutId id="2147483701" r:id="rId28"/>
    <p:sldLayoutId id="2147483702" r:id="rId29"/>
    <p:sldLayoutId id="2147483703" r:id="rId3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CREANDO APPS COMPARTIENDO AL MÁXIMO</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err="1" smtClean="0">
                <a:solidFill>
                  <a:schemeClr val="bg1"/>
                </a:solidFill>
                <a:latin typeface="+mn-lt"/>
              </a:rPr>
              <a:t>Estructura</a:t>
            </a:r>
            <a:r>
              <a:rPr lang="en-US" sz="1800" dirty="0" smtClean="0">
                <a:solidFill>
                  <a:schemeClr val="bg1"/>
                </a:solidFill>
                <a:latin typeface="+mn-lt"/>
              </a:rPr>
              <a:t>, </a:t>
            </a:r>
            <a:r>
              <a:rPr lang="en-US" sz="1800" dirty="0" err="1" smtClean="0">
                <a:solidFill>
                  <a:schemeClr val="bg1"/>
                </a:solidFill>
                <a:latin typeface="+mn-lt"/>
              </a:rPr>
              <a:t>trucos</a:t>
            </a:r>
            <a:r>
              <a:rPr lang="en-US" sz="1800" dirty="0" smtClean="0">
                <a:solidFill>
                  <a:schemeClr val="bg1"/>
                </a:solidFill>
                <a:latin typeface="+mn-lt"/>
              </a:rPr>
              <a:t> y </a:t>
            </a:r>
            <a:r>
              <a:rPr lang="en-US" sz="1800" dirty="0" err="1" smtClean="0">
                <a:solidFill>
                  <a:schemeClr val="bg1"/>
                </a:solidFill>
                <a:latin typeface="+mn-lt"/>
              </a:rPr>
              <a:t>otros</a:t>
            </a:r>
            <a:r>
              <a:rPr lang="en-US" sz="1800" dirty="0" smtClean="0">
                <a:solidFill>
                  <a:schemeClr val="bg1"/>
                </a:solidFill>
                <a:latin typeface="+mn-lt"/>
              </a:rPr>
              <a:t> </a:t>
            </a:r>
            <a:r>
              <a:rPr lang="en-US" sz="1800" dirty="0" err="1" smtClean="0">
                <a:solidFill>
                  <a:schemeClr val="bg1"/>
                </a:solidFill>
                <a:latin typeface="+mn-lt"/>
              </a:rPr>
              <a:t>aspectos</a:t>
            </a:r>
            <a:r>
              <a:rPr lang="en-US" sz="1800" dirty="0" smtClean="0">
                <a:solidFill>
                  <a:schemeClr val="bg1"/>
                </a:solidFill>
                <a:latin typeface="+mn-lt"/>
              </a:rPr>
              <a:t> de </a:t>
            </a:r>
            <a:r>
              <a:rPr lang="en-US" sz="1800" dirty="0" err="1" smtClean="0">
                <a:solidFill>
                  <a:schemeClr val="bg1"/>
                </a:solidFill>
                <a:latin typeface="+mn-lt"/>
              </a:rPr>
              <a:t>interes</a:t>
            </a:r>
            <a:r>
              <a:rPr lang="en-US" sz="1800" dirty="0" smtClean="0">
                <a:solidFill>
                  <a:schemeClr val="bg1"/>
                </a:solidFill>
                <a:latin typeface="+mn-lt"/>
              </a:rPr>
              <a:t> con el </a:t>
            </a:r>
            <a:r>
              <a:rPr lang="en-US" sz="1800" dirty="0" err="1" smtClean="0">
                <a:solidFill>
                  <a:schemeClr val="bg1"/>
                </a:solidFill>
                <a:latin typeface="+mn-lt"/>
              </a:rPr>
              <a:t>objetivo</a:t>
            </a:r>
            <a:r>
              <a:rPr lang="en-US" sz="1800" dirty="0" smtClean="0">
                <a:solidFill>
                  <a:schemeClr val="bg1"/>
                </a:solidFill>
                <a:latin typeface="+mn-lt"/>
              </a:rPr>
              <a:t> de </a:t>
            </a:r>
            <a:r>
              <a:rPr lang="en-US" sz="1800" dirty="0" err="1" smtClean="0">
                <a:solidFill>
                  <a:schemeClr val="bg1"/>
                </a:solidFill>
                <a:latin typeface="+mn-lt"/>
              </a:rPr>
              <a:t>compartir</a:t>
            </a:r>
            <a:r>
              <a:rPr lang="en-US" sz="1800" dirty="0" smtClean="0">
                <a:solidFill>
                  <a:schemeClr val="bg1"/>
                </a:solidFill>
                <a:latin typeface="+mn-lt"/>
              </a:rPr>
              <a:t> la mayor </a:t>
            </a:r>
            <a:r>
              <a:rPr lang="en-US" sz="1800" dirty="0" err="1" smtClean="0">
                <a:solidFill>
                  <a:schemeClr val="bg1"/>
                </a:solidFill>
                <a:latin typeface="+mn-lt"/>
              </a:rPr>
              <a:t>cantidad</a:t>
            </a:r>
            <a:r>
              <a:rPr lang="en-US" sz="1800" dirty="0" smtClean="0">
                <a:solidFill>
                  <a:schemeClr val="bg1"/>
                </a:solidFill>
                <a:latin typeface="+mn-lt"/>
              </a:rPr>
              <a:t> de </a:t>
            </a:r>
            <a:r>
              <a:rPr lang="en-US" sz="1800" dirty="0" err="1" smtClean="0">
                <a:solidFill>
                  <a:schemeClr val="bg1"/>
                </a:solidFill>
                <a:latin typeface="+mn-lt"/>
              </a:rPr>
              <a:t>código</a:t>
            </a:r>
            <a:r>
              <a:rPr lang="en-US" sz="1800" dirty="0" smtClean="0">
                <a:solidFill>
                  <a:schemeClr val="bg1"/>
                </a:solidFill>
                <a:latin typeface="+mn-lt"/>
              </a:rPr>
              <a:t> possible entre </a:t>
            </a:r>
            <a:r>
              <a:rPr lang="en-US" sz="1800" dirty="0" err="1" smtClean="0">
                <a:solidFill>
                  <a:schemeClr val="bg1"/>
                </a:solidFill>
                <a:latin typeface="+mn-lt"/>
              </a:rPr>
              <a:t>plataformas</a:t>
            </a:r>
            <a:r>
              <a:rPr lang="en-US" sz="1800" dirty="0" smtClean="0">
                <a:solidFill>
                  <a:schemeClr val="bg1"/>
                </a:solidFill>
                <a:latin typeface="+mn-lt"/>
              </a:rPr>
              <a:t>.</a:t>
            </a:r>
            <a:endParaRPr lang="en-US" sz="1800" dirty="0">
              <a:solidFill>
                <a:schemeClr val="bg1"/>
              </a:solidFill>
              <a:latin typeface="+mn-lt"/>
            </a:endParaRPr>
          </a:p>
        </p:txBody>
      </p:sp>
      <p:pic>
        <p:nvPicPr>
          <p:cNvPr id="7" name="Marcador de posición de imagen 2"/>
          <p:cNvPicPr>
            <a:picLocks noChangeAspect="1"/>
          </p:cNvPicPr>
          <p:nvPr/>
        </p:nvPicPr>
        <p:blipFill>
          <a:blip r:embed="rId3" cstate="print">
            <a:extLst>
              <a:ext uri="{28A0092B-C50C-407E-A947-70E740481C1C}">
                <a14:useLocalDpi xmlns:a14="http://schemas.microsoft.com/office/drawing/2010/main" val="0"/>
              </a:ext>
            </a:extLst>
          </a:blip>
          <a:srcRect l="5390" r="5390"/>
          <a:stretch>
            <a:fillRect/>
          </a:stretch>
        </p:blipFill>
        <p:spPr>
          <a:xfrm>
            <a:off x="8157450" y="116215"/>
            <a:ext cx="792000" cy="792000"/>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485967"/>
          </a:xfrm>
        </p:spPr>
        <p:txBody>
          <a:bodyPr/>
          <a:lstStyle/>
          <a:p>
            <a:pPr algn="l"/>
            <a:r>
              <a:rPr lang="en-US" sz="3235" b="1" dirty="0" smtClean="0">
                <a:solidFill>
                  <a:schemeClr val="accent2"/>
                </a:solidFill>
                <a:latin typeface="Exo"/>
              </a:rPr>
              <a:t>MVVM</a:t>
            </a:r>
            <a:r>
              <a:rPr lang="en-US" sz="3235" b="1" dirty="0" smtClean="0">
                <a:latin typeface="Exo"/>
              </a:rPr>
              <a:t> EN APLICACIONES UNIVERSALES</a:t>
            </a:r>
            <a:endParaRPr lang="en-US" sz="3235" b="1" dirty="0">
              <a:latin typeface="Exo"/>
            </a:endParaRPr>
          </a:p>
        </p:txBody>
      </p:sp>
      <p:sp>
        <p:nvSpPr>
          <p:cNvPr id="5" name="Rectangle 3"/>
          <p:cNvSpPr/>
          <p:nvPr/>
        </p:nvSpPr>
        <p:spPr bwMode="auto">
          <a:xfrm>
            <a:off x="551861" y="1276350"/>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6" name="Rectangle 37"/>
          <p:cNvSpPr/>
          <p:nvPr/>
        </p:nvSpPr>
        <p:spPr bwMode="auto">
          <a:xfrm>
            <a:off x="3340959" y="1276350"/>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38"/>
          <p:cNvSpPr/>
          <p:nvPr/>
        </p:nvSpPr>
        <p:spPr bwMode="auto">
          <a:xfrm>
            <a:off x="5770532" y="1276350"/>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39"/>
          <p:cNvSpPr/>
          <p:nvPr/>
        </p:nvSpPr>
        <p:spPr bwMode="auto">
          <a:xfrm>
            <a:off x="5770532" y="2096482"/>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5"/>
          <p:cNvCxnSpPr>
            <a:stCxn id="6" idx="1"/>
            <a:endCxn id="5" idx="3"/>
          </p:cNvCxnSpPr>
          <p:nvPr/>
        </p:nvCxnSpPr>
        <p:spPr>
          <a:xfrm flipH="1">
            <a:off x="1973322" y="1986896"/>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flipH="1">
            <a:off x="4748134" y="1605102"/>
            <a:ext cx="1022398"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41"/>
          <p:cNvCxnSpPr/>
          <p:nvPr/>
        </p:nvCxnSpPr>
        <p:spPr>
          <a:xfrm flipH="1">
            <a:off x="4748133" y="2396962"/>
            <a:ext cx="10223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42"/>
          <p:cNvSpPr/>
          <p:nvPr/>
        </p:nvSpPr>
        <p:spPr bwMode="auto">
          <a:xfrm>
            <a:off x="551861" y="3015596"/>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43"/>
          <p:cNvSpPr/>
          <p:nvPr/>
        </p:nvSpPr>
        <p:spPr bwMode="auto">
          <a:xfrm>
            <a:off x="3340959" y="3015596"/>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52"/>
          <p:cNvCxnSpPr>
            <a:stCxn id="14" idx="1"/>
            <a:endCxn id="13" idx="3"/>
          </p:cNvCxnSpPr>
          <p:nvPr/>
        </p:nvCxnSpPr>
        <p:spPr>
          <a:xfrm flipH="1">
            <a:off x="1973322" y="3726142"/>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uadroTexto 7"/>
          <p:cNvSpPr txBox="1"/>
          <p:nvPr/>
        </p:nvSpPr>
        <p:spPr>
          <a:xfrm>
            <a:off x="2170132" y="1652219"/>
            <a:ext cx="1069524"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18" name="CuadroTexto 8"/>
          <p:cNvSpPr txBox="1"/>
          <p:nvPr/>
        </p:nvSpPr>
        <p:spPr>
          <a:xfrm>
            <a:off x="2242140" y="2001226"/>
            <a:ext cx="908547"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Comandos</a:t>
            </a:r>
            <a:endParaRPr lang="es-ES" sz="1200" dirty="0">
              <a:solidFill>
                <a:srgbClr val="2A2A2A"/>
              </a:solidFill>
            </a:endParaRPr>
          </a:p>
        </p:txBody>
      </p:sp>
      <p:sp>
        <p:nvSpPr>
          <p:cNvPr id="19" name="CuadroTexto 9"/>
          <p:cNvSpPr txBox="1"/>
          <p:nvPr/>
        </p:nvSpPr>
        <p:spPr>
          <a:xfrm>
            <a:off x="533400" y="2361266"/>
            <a:ext cx="1492716"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Interfaz de Usuario</a:t>
            </a:r>
            <a:endParaRPr lang="es-ES" sz="1200" dirty="0">
              <a:solidFill>
                <a:schemeClr val="bg1">
                  <a:lumMod val="95000"/>
                </a:schemeClr>
              </a:solidFill>
            </a:endParaRPr>
          </a:p>
        </p:txBody>
      </p:sp>
      <p:sp>
        <p:nvSpPr>
          <p:cNvPr id="20" name="CuadroTexto 10"/>
          <p:cNvSpPr txBox="1"/>
          <p:nvPr/>
        </p:nvSpPr>
        <p:spPr>
          <a:xfrm>
            <a:off x="5770532" y="2433274"/>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1" name="CuadroTexto 20"/>
          <p:cNvSpPr txBox="1"/>
          <p:nvPr/>
        </p:nvSpPr>
        <p:spPr>
          <a:xfrm>
            <a:off x="5770532" y="1641186"/>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2" name="CuadroTexto 11"/>
          <p:cNvSpPr txBox="1"/>
          <p:nvPr/>
        </p:nvSpPr>
        <p:spPr>
          <a:xfrm>
            <a:off x="3545818" y="2217250"/>
            <a:ext cx="1072586" cy="4616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dirty="0" smtClean="0">
                <a:solidFill>
                  <a:schemeClr val="bg1">
                    <a:lumMod val="95000"/>
                  </a:schemeClr>
                </a:solidFill>
              </a:rPr>
              <a:t>Lógica de </a:t>
            </a:r>
          </a:p>
          <a:p>
            <a:pPr algn="ctr"/>
            <a:r>
              <a:rPr lang="es-ES" sz="1200" dirty="0" smtClean="0">
                <a:solidFill>
                  <a:schemeClr val="bg1">
                    <a:lumMod val="95000"/>
                  </a:schemeClr>
                </a:solidFill>
              </a:rPr>
              <a:t>Presentación</a:t>
            </a:r>
            <a:endParaRPr lang="es-ES" sz="1200" dirty="0">
              <a:solidFill>
                <a:schemeClr val="bg1">
                  <a:lumMod val="95000"/>
                </a:schemeClr>
              </a:solidFill>
            </a:endParaRPr>
          </a:p>
        </p:txBody>
      </p:sp>
    </p:spTree>
    <p:extLst>
      <p:ext uri="{BB962C8B-B14F-4D97-AF65-F5344CB8AC3E}">
        <p14:creationId xmlns:p14="http://schemas.microsoft.com/office/powerpoint/2010/main" val="335582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7" y="1571720"/>
            <a:ext cx="5858934" cy="946509"/>
          </a:xfrm>
        </p:spPr>
        <p:txBody>
          <a:bodyPr/>
          <a:lstStyle/>
          <a:p>
            <a:pPr>
              <a:lnSpc>
                <a:spcPct val="120000"/>
              </a:lnSpc>
            </a:pPr>
            <a:r>
              <a:rPr lang="es-ES" dirty="0" smtClean="0">
                <a:solidFill>
                  <a:srgbClr val="666666"/>
                </a:solidFill>
              </a:rPr>
              <a:t>¿Y todo esto con una App “real”?</a:t>
            </a:r>
            <a:endParaRPr lang="en-US" sz="4800" dirty="0">
              <a:solidFill>
                <a:srgbClr val="666666"/>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819150"/>
            <a:ext cx="4000500" cy="4000500"/>
          </a:xfrm>
          <a:prstGeom prst="rect">
            <a:avLst/>
          </a:prstGeom>
        </p:spPr>
      </p:pic>
    </p:spTree>
    <p:extLst>
      <p:ext uri="{BB962C8B-B14F-4D97-AF65-F5344CB8AC3E}">
        <p14:creationId xmlns:p14="http://schemas.microsoft.com/office/powerpoint/2010/main" val="110836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7" y="514350"/>
            <a:ext cx="2208610" cy="3926417"/>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8657" y="514350"/>
            <a:ext cx="2209800" cy="3928533"/>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5847" y="514349"/>
            <a:ext cx="2208610" cy="3926417"/>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1847" y="514349"/>
            <a:ext cx="2208610" cy="3926418"/>
          </a:xfrm>
          <a:prstGeom prst="rect">
            <a:avLst/>
          </a:prstGeom>
        </p:spPr>
      </p:pic>
    </p:spTree>
    <p:extLst>
      <p:ext uri="{BB962C8B-B14F-4D97-AF65-F5344CB8AC3E}">
        <p14:creationId xmlns:p14="http://schemas.microsoft.com/office/powerpoint/2010/main" val="31834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dirty="0" smtClean="0">
                <a:solidFill>
                  <a:srgbClr val="666666"/>
                </a:solidFill>
              </a:rPr>
              <a:t>Utilizando Xamarin </a:t>
            </a:r>
            <a:r>
              <a:rPr lang="es-ES" dirty="0" err="1" smtClean="0">
                <a:solidFill>
                  <a:srgbClr val="666666"/>
                </a:solidFill>
              </a:rPr>
              <a:t>Classic</a:t>
            </a:r>
            <a:endParaRPr lang="en-US" sz="4800" dirty="0">
              <a:solidFill>
                <a:srgbClr val="666666"/>
              </a:solidFill>
            </a:endParaRPr>
          </a:p>
        </p:txBody>
      </p:sp>
    </p:spTree>
    <p:extLst>
      <p:ext uri="{BB962C8B-B14F-4D97-AF65-F5344CB8AC3E}">
        <p14:creationId xmlns:p14="http://schemas.microsoft.com/office/powerpoint/2010/main" val="226233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533400" y="438150"/>
            <a:ext cx="7053534" cy="523220"/>
          </a:xfrm>
          <a:prstGeom prst="rect">
            <a:avLst/>
          </a:prstGeom>
          <a:noFill/>
        </p:spPr>
        <p:txBody>
          <a:bodyPr wrap="none" rtlCol="0">
            <a:spAutoFit/>
          </a:bodyPr>
          <a:lstStyle/>
          <a:p>
            <a:r>
              <a:rPr lang="en-US" sz="2800" b="1" dirty="0" smtClean="0">
                <a:solidFill>
                  <a:schemeClr val="tx1">
                    <a:lumMod val="95000"/>
                    <a:lumOff val="5000"/>
                  </a:schemeClr>
                </a:solidFill>
                <a:latin typeface="Exo"/>
                <a:cs typeface="Segoe UI" panose="020B0502040204020203" pitchFamily="34" charset="0"/>
              </a:rPr>
              <a:t>COMPARATIVA DE PLATAFORMAS MÓVILES </a:t>
            </a:r>
            <a:r>
              <a:rPr lang="en-US" sz="2800" b="1" dirty="0" smtClean="0">
                <a:solidFill>
                  <a:schemeClr val="accent2"/>
                </a:solidFill>
                <a:latin typeface="Exo"/>
                <a:cs typeface="Segoe UI" panose="020B0502040204020203" pitchFamily="34" charset="0"/>
              </a:rPr>
              <a:t>XAMARIN</a:t>
            </a:r>
            <a:endParaRPr lang="en-US" sz="2800" b="1" dirty="0">
              <a:solidFill>
                <a:schemeClr val="accent2"/>
              </a:solidFill>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817195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605972"/>
            <a:ext cx="5558644" cy="334328"/>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2"/>
                </a:solidFill>
                <a:latin typeface="Exo"/>
              </a:rPr>
              <a:t>MVVM</a:t>
            </a:r>
            <a:endParaRPr lang="en-US" sz="1050" b="1" dirty="0">
              <a:solidFill>
                <a:schemeClr val="accent2"/>
              </a:solidFill>
              <a:latin typeface="Exo"/>
            </a:endParaRPr>
          </a:p>
        </p:txBody>
      </p:sp>
      <p:sp>
        <p:nvSpPr>
          <p:cNvPr id="10" name="Rectangle 18"/>
          <p:cNvSpPr/>
          <p:nvPr/>
        </p:nvSpPr>
        <p:spPr>
          <a:xfrm>
            <a:off x="2111067" y="14250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225617" y="14250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340167" y="14406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254067" y="235503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311217" y="1840685"/>
            <a:ext cx="928293"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254067" y="298368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254067" y="2983685"/>
            <a:ext cx="971550"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311467" y="2640785"/>
            <a:ext cx="9144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311467" y="2235138"/>
            <a:ext cx="1085850"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225367" y="15393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339667" y="16536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339917" y="15393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454217" y="16536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454467" y="15549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568767" y="16692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4225617" y="4125348"/>
            <a:ext cx="3109782" cy="378042"/>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3"/>
                </a:solidFill>
              </a:rPr>
              <a:t>Cross Platform</a:t>
            </a:r>
          </a:p>
        </p:txBody>
      </p:sp>
      <p:sp>
        <p:nvSpPr>
          <p:cNvPr id="26" name="Rectangle 34"/>
          <p:cNvSpPr/>
          <p:nvPr/>
        </p:nvSpPr>
        <p:spPr>
          <a:xfrm>
            <a:off x="2111067" y="4125348"/>
            <a:ext cx="1028700" cy="378042"/>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solidFill>
                  <a:srgbClr val="C00000"/>
                </a:solidFill>
              </a:rPr>
              <a:t>Específico</a:t>
            </a:r>
            <a:r>
              <a:rPr lang="en-US" sz="1200" dirty="0">
                <a:solidFill>
                  <a:srgbClr val="C00000"/>
                </a:solidFill>
              </a:rPr>
              <a:t> de la </a:t>
            </a:r>
            <a:r>
              <a:rPr lang="en-US" sz="1200" dirty="0" err="1">
                <a:solidFill>
                  <a:srgbClr val="C00000"/>
                </a:solidFill>
              </a:rPr>
              <a:t>Plataforma</a:t>
            </a:r>
            <a:endParaRPr lang="en-US" sz="1200" dirty="0">
              <a:solidFill>
                <a:srgbClr val="C00000"/>
              </a:solidFill>
            </a:endParaRPr>
          </a:p>
        </p:txBody>
      </p:sp>
    </p:spTree>
    <p:extLst>
      <p:ext uri="{BB962C8B-B14F-4D97-AF65-F5344CB8AC3E}">
        <p14:creationId xmlns:p14="http://schemas.microsoft.com/office/powerpoint/2010/main" val="20059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442802"/>
            <a:ext cx="6172200" cy="27041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3200" b="1" dirty="0" smtClean="0">
                <a:solidFill>
                  <a:schemeClr val="accent2"/>
                </a:solidFill>
                <a:latin typeface="Exo"/>
              </a:rPr>
              <a:t>PORTABLE CLASS LIBRARY</a:t>
            </a:r>
            <a:endParaRPr lang="en-NZ" sz="3200" b="1" dirty="0">
              <a:solidFill>
                <a:schemeClr val="accent2"/>
              </a:solidFill>
              <a:latin typeface="Exo"/>
            </a:endParaRPr>
          </a:p>
        </p:txBody>
      </p:sp>
      <p:sp>
        <p:nvSpPr>
          <p:cNvPr id="8" name="TextBox 3"/>
          <p:cNvSpPr txBox="1">
            <a:spLocks noChangeArrowheads="1"/>
          </p:cNvSpPr>
          <p:nvPr/>
        </p:nvSpPr>
        <p:spPr bwMode="auto">
          <a:xfrm>
            <a:off x="1601349" y="1167595"/>
            <a:ext cx="325278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a:solidFill>
                  <a:schemeClr val="tx2"/>
                </a:solidFill>
                <a:latin typeface="Segoe UI" panose="020B0502040204020203" pitchFamily="34" charset="0"/>
                <a:cs typeface="Segoe UI" panose="020B0502040204020203" pitchFamily="34" charset="0"/>
              </a:rPr>
              <a:t>1 </a:t>
            </a:r>
            <a:r>
              <a:rPr lang="en-US" sz="2100" dirty="0" err="1">
                <a:solidFill>
                  <a:schemeClr val="tx2"/>
                </a:solidFill>
                <a:latin typeface="Segoe UI" panose="020B0502040204020203" pitchFamily="34" charset="0"/>
                <a:cs typeface="Segoe UI" panose="020B0502040204020203" pitchFamily="34" charset="0"/>
              </a:rPr>
              <a:t>Librería</a:t>
            </a: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a:solidFill>
                  <a:schemeClr val="tx2"/>
                </a:solidFill>
                <a:latin typeface="Segoe UI" panose="020B0502040204020203" pitchFamily="34" charset="0"/>
                <a:cs typeface="Segoe UI" panose="020B0502040204020203" pitchFamily="34" charset="0"/>
              </a:rPr>
              <a:t>Multiples </a:t>
            </a:r>
            <a:r>
              <a:rPr lang="en-US" sz="2100" dirty="0" err="1">
                <a:solidFill>
                  <a:schemeClr val="tx2"/>
                </a:solidFill>
                <a:latin typeface="Segoe UI" panose="020B0502040204020203" pitchFamily="34" charset="0"/>
                <a:cs typeface="Segoe UI" panose="020B0502040204020203" pitchFamily="34" charset="0"/>
              </a:rPr>
              <a:t>Platformas</a:t>
            </a: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err="1">
                <a:solidFill>
                  <a:schemeClr val="tx2"/>
                </a:solidFill>
                <a:latin typeface="Segoe UI" panose="020B0502040204020203" pitchFamily="34" charset="0"/>
                <a:cs typeface="Segoe UI" panose="020B0502040204020203" pitchFamily="34" charset="0"/>
              </a:rPr>
              <a:t>Incluyendo</a:t>
            </a:r>
            <a:r>
              <a:rPr lang="en-US" sz="21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100" b="1" dirty="0" err="1">
                <a:solidFill>
                  <a:schemeClr val="tx2"/>
                </a:solidFill>
                <a:latin typeface="Segoe UI" panose="020B0502040204020203" pitchFamily="34" charset="0"/>
                <a:cs typeface="Segoe UI" panose="020B0502040204020203" pitchFamily="34" charset="0"/>
              </a:rPr>
              <a:t>Xamarin.Android</a:t>
            </a:r>
            <a:endParaRPr lang="en-US" sz="21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100" b="1" dirty="0" err="1">
                <a:solidFill>
                  <a:schemeClr val="tx2"/>
                </a:solidFill>
                <a:latin typeface="Segoe UI" panose="020B0502040204020203" pitchFamily="34" charset="0"/>
                <a:cs typeface="Segoe UI" panose="020B0502040204020203" pitchFamily="34" charset="0"/>
              </a:rPr>
              <a:t>Xamarin.iOS</a:t>
            </a:r>
            <a:endParaRPr lang="en-US" sz="21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447" y="944481"/>
            <a:ext cx="3084793" cy="257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2262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14350"/>
            <a:ext cx="7221764" cy="27041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b="1" dirty="0" smtClean="0">
                <a:solidFill>
                  <a:schemeClr val="tx1">
                    <a:lumMod val="95000"/>
                    <a:lumOff val="5000"/>
                  </a:schemeClr>
                </a:solidFill>
                <a:latin typeface="Exo"/>
              </a:rPr>
              <a:t>CARACTERÍSTICAS DE UNA </a:t>
            </a:r>
            <a:r>
              <a:rPr lang="en-NZ" sz="2800" b="1" dirty="0" smtClean="0">
                <a:solidFill>
                  <a:schemeClr val="accent2"/>
                </a:solidFill>
                <a:latin typeface="Exo"/>
              </a:rPr>
              <a:t>PORTABLE CLASS LIBRARY</a:t>
            </a:r>
            <a:endParaRPr lang="en-NZ" sz="2800" b="1" dirty="0">
              <a:solidFill>
                <a:schemeClr val="accent2"/>
              </a:solidFill>
              <a:latin typeface="Exo"/>
            </a:endParaRPr>
          </a:p>
        </p:txBody>
      </p:sp>
      <p:sp>
        <p:nvSpPr>
          <p:cNvPr id="5" name="Rectangle 1"/>
          <p:cNvSpPr/>
          <p:nvPr/>
        </p:nvSpPr>
        <p:spPr>
          <a:xfrm>
            <a:off x="533400" y="1329612"/>
            <a:ext cx="4759033" cy="2003625"/>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Código</a:t>
            </a: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compartido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centralizado</a:t>
            </a:r>
            <a:endParaRPr lang="en-US" altLang="en-US"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sz="1350" dirty="0" smtClean="0">
                <a:solidFill>
                  <a:schemeClr val="tx2"/>
                </a:solidFill>
                <a:latin typeface="Segoe UI" panose="020B0502040204020203" pitchFamily="34" charset="0"/>
                <a:cs typeface="Segoe UI" panose="020B0502040204020203" pitchFamily="34" charset="0"/>
              </a:rPr>
              <a:t> Se </a:t>
            </a:r>
            <a:r>
              <a:rPr lang="en-US" altLang="en-US" sz="1350" dirty="0" err="1">
                <a:solidFill>
                  <a:schemeClr val="tx2"/>
                </a:solidFill>
                <a:latin typeface="Segoe UI" panose="020B0502040204020203" pitchFamily="34" charset="0"/>
                <a:cs typeface="Segoe UI" panose="020B0502040204020203" pitchFamily="34" charset="0"/>
              </a:rPr>
              <a:t>depura</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igual</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que</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si</a:t>
            </a:r>
            <a:r>
              <a:rPr lang="en-US" altLang="en-US" sz="1350" dirty="0">
                <a:solidFill>
                  <a:schemeClr val="tx2"/>
                </a:solidFill>
                <a:latin typeface="Segoe UI" panose="020B0502040204020203" pitchFamily="34" charset="0"/>
                <a:cs typeface="Segoe UI" panose="020B0502040204020203" pitchFamily="34" charset="0"/>
              </a:rPr>
              <a:t> el </a:t>
            </a:r>
            <a:r>
              <a:rPr lang="en-US" altLang="en-US" sz="1350" dirty="0" err="1">
                <a:solidFill>
                  <a:schemeClr val="tx2"/>
                </a:solidFill>
                <a:latin typeface="Segoe UI" panose="020B0502040204020203" pitchFamily="34" charset="0"/>
                <a:cs typeface="Segoe UI" panose="020B0502040204020203" pitchFamily="34" charset="0"/>
              </a:rPr>
              <a:t>código</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estuviese</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en</a:t>
            </a:r>
            <a:r>
              <a:rPr lang="en-US" altLang="en-US" sz="1350" dirty="0">
                <a:solidFill>
                  <a:schemeClr val="tx2"/>
                </a:solidFill>
                <a:latin typeface="Segoe UI" panose="020B0502040204020203" pitchFamily="34" charset="0"/>
                <a:cs typeface="Segoe UI" panose="020B0502040204020203" pitchFamily="34" charset="0"/>
              </a:rPr>
              <a:t> un Proyecto </a:t>
            </a:r>
            <a:r>
              <a:rPr lang="en-US" altLang="en-US" sz="1350" dirty="0" err="1">
                <a:solidFill>
                  <a:schemeClr val="tx2"/>
                </a:solidFill>
                <a:latin typeface="Segoe UI" panose="020B0502040204020203" pitchFamily="34" charset="0"/>
                <a:cs typeface="Segoe UI" panose="020B0502040204020203" pitchFamily="34" charset="0"/>
              </a:rPr>
              <a:t>específico</a:t>
            </a:r>
            <a:r>
              <a:rPr lang="en-US" altLang="en-US"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Compartir</a:t>
            </a: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a:solidFill>
                  <a:schemeClr val="tx2"/>
                </a:solidFill>
                <a:latin typeface="Segoe UI" panose="020B0502040204020203" pitchFamily="34" charset="0"/>
                <a:cs typeface="Segoe UI" panose="020B0502040204020203" pitchFamily="34" charset="0"/>
              </a:rPr>
              <a:t>Proyecto/Assembly</a:t>
            </a:r>
          </a:p>
          <a:p>
            <a:pPr lvl="1">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NuGet</a:t>
            </a:r>
            <a:endParaRPr lang="en-US" altLang="en-US" dirty="0">
              <a:solidFill>
                <a:schemeClr val="tx2"/>
              </a:solidFill>
              <a:latin typeface="Segoe UI" panose="020B0502040204020203" pitchFamily="34" charset="0"/>
              <a:cs typeface="Segoe UI" panose="020B0502040204020203" pitchFamily="34"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433" y="1437625"/>
            <a:ext cx="2628900" cy="301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5998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66867"/>
            <a:ext cx="6172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err="1">
                <a:solidFill>
                  <a:schemeClr val="accent2"/>
                </a:solidFill>
                <a:latin typeface="Exo"/>
              </a:rPr>
              <a:t>MVVMCross</a:t>
            </a:r>
            <a:r>
              <a:rPr lang="en-US" sz="3600" b="1" dirty="0">
                <a:solidFill>
                  <a:schemeClr val="accent2"/>
                </a:solidFill>
                <a:latin typeface="Exo"/>
              </a:rPr>
              <a:t> </a:t>
            </a:r>
            <a:r>
              <a:rPr lang="en-US" sz="3600" b="1" dirty="0">
                <a:solidFill>
                  <a:schemeClr val="tx1">
                    <a:lumMod val="95000"/>
                    <a:lumOff val="5000"/>
                  </a:schemeClr>
                </a:solidFill>
                <a:latin typeface="Exo"/>
              </a:rPr>
              <a:t>&amp; PCL</a:t>
            </a:r>
            <a:endParaRPr lang="it-IT" sz="3600" b="1" dirty="0">
              <a:solidFill>
                <a:schemeClr val="tx1">
                  <a:lumMod val="95000"/>
                  <a:lumOff val="5000"/>
                </a:schemeClr>
              </a:solidFill>
              <a:latin typeface="Exo"/>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4301970" y="3705876"/>
            <a:ext cx="2286488" cy="2779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a:t>
            </a:r>
          </a:p>
        </p:txBody>
      </p:sp>
      <p:sp>
        <p:nvSpPr>
          <p:cNvPr id="22" name="Rectangle 19"/>
          <p:cNvSpPr/>
          <p:nvPr/>
        </p:nvSpPr>
        <p:spPr>
          <a:xfrm>
            <a:off x="2747233" y="3705876"/>
            <a:ext cx="756359" cy="27795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25" dirty="0" err="1">
                <a:solidFill>
                  <a:srgbClr val="C00000"/>
                </a:solidFill>
              </a:rPr>
              <a:t>Específico</a:t>
            </a:r>
            <a:r>
              <a:rPr lang="en-US" sz="825" dirty="0">
                <a:solidFill>
                  <a:srgbClr val="C00000"/>
                </a:solidFill>
              </a:rPr>
              <a:t> de </a:t>
            </a:r>
            <a:r>
              <a:rPr lang="en-US" sz="825" dirty="0" err="1">
                <a:solidFill>
                  <a:srgbClr val="C00000"/>
                </a:solidFill>
              </a:rPr>
              <a:t>Plataforma</a:t>
            </a:r>
            <a:endParaRPr lang="en-US" sz="825" dirty="0">
              <a:solidFill>
                <a:srgbClr val="C00000"/>
              </a:solidFill>
            </a:endParaRPr>
          </a:p>
        </p:txBody>
      </p:sp>
    </p:spTree>
    <p:extLst>
      <p:ext uri="{BB962C8B-B14F-4D97-AF65-F5344CB8AC3E}">
        <p14:creationId xmlns:p14="http://schemas.microsoft.com/office/powerpoint/2010/main" val="55161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Nuestra</a:t>
            </a:r>
            <a:r>
              <a:rPr lang="en-US" i="1" dirty="0" smtClean="0">
                <a:latin typeface="Exo" pitchFamily="50" charset="0"/>
              </a:rPr>
              <a:t> App </a:t>
            </a:r>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MVVMCross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6794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XAML Team Lead Bravent</a:t>
            </a:r>
            <a:endParaRPr lang="en-US" sz="2400" dirty="0" smtClean="0">
              <a:solidFill>
                <a:schemeClr val="accent1">
                  <a:lumMod val="50000"/>
                </a:schemeClr>
              </a:solidFill>
            </a:endParaRPr>
          </a:p>
          <a:p>
            <a:r>
              <a:rPr lang="en-US" sz="2400" dirty="0" smtClean="0">
                <a:solidFill>
                  <a:schemeClr val="accent1">
                    <a:lumMod val="50000"/>
                  </a:schemeClr>
                </a:solidFill>
              </a:rPr>
              <a:t>Microsoft </a:t>
            </a:r>
            <a:r>
              <a:rPr lang="en-US" sz="2400" dirty="0" smtClean="0">
                <a:solidFill>
                  <a:schemeClr val="accent1">
                    <a:lumMod val="50000"/>
                  </a:schemeClr>
                </a:solidFill>
              </a:rPr>
              <a:t>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dirty="0" smtClean="0">
                <a:solidFill>
                  <a:srgbClr val="666666"/>
                </a:solidFill>
              </a:rPr>
              <a:t>Utilizando </a:t>
            </a:r>
            <a:r>
              <a:rPr lang="es-ES" dirty="0" err="1" smtClean="0">
                <a:solidFill>
                  <a:srgbClr val="666666"/>
                </a:solidFill>
              </a:rPr>
              <a:t>Xamarin.Forms</a:t>
            </a:r>
            <a:endParaRPr lang="en-US" sz="4800" dirty="0">
              <a:solidFill>
                <a:srgbClr val="666666"/>
              </a:solidFill>
            </a:endParaRPr>
          </a:p>
        </p:txBody>
      </p:sp>
    </p:spTree>
    <p:extLst>
      <p:ext uri="{BB962C8B-B14F-4D97-AF65-F5344CB8AC3E}">
        <p14:creationId xmlns:p14="http://schemas.microsoft.com/office/powerpoint/2010/main" val="1192957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457200" y="361950"/>
            <a:ext cx="8036174" cy="584775"/>
          </a:xfrm>
          <a:prstGeom prst="rect">
            <a:avLst/>
          </a:prstGeom>
          <a:noFill/>
        </p:spPr>
        <p:txBody>
          <a:bodyPr wrap="none" rtlCol="0">
            <a:spAutoFit/>
          </a:bodyPr>
          <a:lstStyle/>
          <a:p>
            <a:r>
              <a:rPr lang="en-US" sz="3200" b="1" dirty="0" smtClean="0">
                <a:solidFill>
                  <a:schemeClr val="tx1">
                    <a:lumMod val="95000"/>
                    <a:lumOff val="5000"/>
                  </a:schemeClr>
                </a:solidFill>
                <a:latin typeface="Exo"/>
                <a:cs typeface="Segoe UI" panose="020B0502040204020203" pitchFamily="34" charset="0"/>
              </a:rPr>
              <a:t>COMPARATIVA DE PLATAFORMAS MÓVILES </a:t>
            </a:r>
            <a:r>
              <a:rPr lang="en-US" sz="3200" b="1" dirty="0" smtClean="0">
                <a:solidFill>
                  <a:schemeClr val="accent2"/>
                </a:solidFill>
                <a:latin typeface="Exo"/>
                <a:cs typeface="Segoe UI" panose="020B0502040204020203" pitchFamily="34" charset="0"/>
              </a:rPr>
              <a:t>XAMARIN</a:t>
            </a:r>
            <a:endParaRPr lang="en-US" sz="3200" b="1" dirty="0">
              <a:solidFill>
                <a:schemeClr val="accent2"/>
              </a:solidFill>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535009736"/>
              </p:ext>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smtClean="0"/>
                        <a:t>XAML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677217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436392"/>
            <a:ext cx="6934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tx1">
                    <a:lumMod val="95000"/>
                    <a:lumOff val="5000"/>
                  </a:schemeClr>
                </a:solidFill>
                <a:latin typeface="Exo"/>
              </a:rPr>
              <a:t>ARQUITECTURA DE APPS CON </a:t>
            </a:r>
            <a:r>
              <a:rPr lang="en-US" sz="2800" b="1" dirty="0" smtClean="0">
                <a:solidFill>
                  <a:schemeClr val="accent2"/>
                </a:solidFill>
                <a:latin typeface="Exo"/>
              </a:rPr>
              <a:t>XAMARIN.FORMS</a:t>
            </a:r>
            <a:endParaRPr lang="it-IT" sz="2800" b="1" dirty="0">
              <a:solidFill>
                <a:schemeClr val="accent2"/>
              </a:solidFill>
              <a:latin typeface="Exo"/>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2747233" y="3705876"/>
            <a:ext cx="3841225" cy="3049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 o Shared</a:t>
            </a:r>
          </a:p>
        </p:txBody>
      </p:sp>
    </p:spTree>
    <p:extLst>
      <p:ext uri="{BB962C8B-B14F-4D97-AF65-F5344CB8AC3E}">
        <p14:creationId xmlns:p14="http://schemas.microsoft.com/office/powerpoint/2010/main" val="46078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Ahora</a:t>
            </a:r>
            <a:r>
              <a:rPr lang="en-US" i="1" dirty="0" smtClean="0">
                <a:latin typeface="Exo" pitchFamily="50" charset="0"/>
              </a:rPr>
              <a:t> </a:t>
            </a:r>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Xamarin.Forms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NATIVO</a:t>
            </a:r>
            <a:endParaRPr lang="en-US" b="1" dirty="0">
              <a:solidFill>
                <a:schemeClr val="accent2"/>
              </a:solidFill>
              <a:latin typeface="Exo"/>
            </a:endParaRPr>
          </a:p>
        </p:txBody>
      </p:sp>
      <p:sp>
        <p:nvSpPr>
          <p:cNvPr id="3" name="Rectangle 18"/>
          <p:cNvSpPr/>
          <p:nvPr/>
        </p:nvSpPr>
        <p:spPr>
          <a:xfrm>
            <a:off x="772887" y="3563644"/>
            <a:ext cx="7668205"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766667" y="3182644"/>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751115" y="2782529"/>
            <a:ext cx="2514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7" name="Rectangle 18"/>
          <p:cNvSpPr/>
          <p:nvPr/>
        </p:nvSpPr>
        <p:spPr>
          <a:xfrm>
            <a:off x="762000" y="2420643"/>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8" name="Rectangle 18"/>
          <p:cNvSpPr/>
          <p:nvPr/>
        </p:nvSpPr>
        <p:spPr>
          <a:xfrm>
            <a:off x="3357467" y="2420644"/>
            <a:ext cx="249593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9" name="Rectangle 18"/>
          <p:cNvSpPr/>
          <p:nvPr/>
        </p:nvSpPr>
        <p:spPr>
          <a:xfrm>
            <a:off x="5930381" y="2420643"/>
            <a:ext cx="2510712"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12" name="Rectangle 18"/>
          <p:cNvSpPr/>
          <p:nvPr/>
        </p:nvSpPr>
        <p:spPr>
          <a:xfrm>
            <a:off x="762000" y="1657350"/>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3" name="Rectangle 18"/>
          <p:cNvSpPr/>
          <p:nvPr/>
        </p:nvSpPr>
        <p:spPr>
          <a:xfrm>
            <a:off x="3357466" y="1657350"/>
            <a:ext cx="249593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4" name="Rectangle 18"/>
          <p:cNvSpPr/>
          <p:nvPr/>
        </p:nvSpPr>
        <p:spPr>
          <a:xfrm>
            <a:off x="5928437" y="1657349"/>
            <a:ext cx="2512655"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5" name="Rectangle 18"/>
          <p:cNvSpPr/>
          <p:nvPr/>
        </p:nvSpPr>
        <p:spPr>
          <a:xfrm>
            <a:off x="762000" y="2046390"/>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err="1" smtClean="0">
                <a:solidFill>
                  <a:schemeClr val="tx1"/>
                </a:solidFill>
              </a:rPr>
              <a:t>ViewModel</a:t>
            </a:r>
            <a:endParaRPr lang="en-US" sz="882" b="1" dirty="0">
              <a:solidFill>
                <a:schemeClr val="tx1"/>
              </a:solidFill>
            </a:endParaRPr>
          </a:p>
        </p:txBody>
      </p:sp>
      <p:sp>
        <p:nvSpPr>
          <p:cNvPr id="16" name="Rectangle 18"/>
          <p:cNvSpPr/>
          <p:nvPr/>
        </p:nvSpPr>
        <p:spPr>
          <a:xfrm>
            <a:off x="3357466" y="2039643"/>
            <a:ext cx="249593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Controller</a:t>
            </a:r>
            <a:endParaRPr lang="en-US" sz="882" b="1" dirty="0">
              <a:solidFill>
                <a:schemeClr val="tx1"/>
              </a:solidFill>
            </a:endParaRPr>
          </a:p>
        </p:txBody>
      </p:sp>
      <p:sp>
        <p:nvSpPr>
          <p:cNvPr id="17" name="Rectangle 18"/>
          <p:cNvSpPr/>
          <p:nvPr/>
        </p:nvSpPr>
        <p:spPr>
          <a:xfrm>
            <a:off x="5928439" y="2045942"/>
            <a:ext cx="2512654"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Controller</a:t>
            </a:r>
            <a:endParaRPr lang="en-US" sz="882" b="1" dirty="0">
              <a:solidFill>
                <a:schemeClr val="tx1"/>
              </a:solidFill>
            </a:endParaRPr>
          </a:p>
        </p:txBody>
      </p:sp>
      <p:sp>
        <p:nvSpPr>
          <p:cNvPr id="18" name="Rectangle 18"/>
          <p:cNvSpPr/>
          <p:nvPr/>
        </p:nvSpPr>
        <p:spPr>
          <a:xfrm>
            <a:off x="3354356" y="2782529"/>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19" name="Rectangle 18"/>
          <p:cNvSpPr/>
          <p:nvPr/>
        </p:nvSpPr>
        <p:spPr>
          <a:xfrm>
            <a:off x="5942045" y="2782528"/>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20" name="Rectangle 18"/>
          <p:cNvSpPr/>
          <p:nvPr/>
        </p:nvSpPr>
        <p:spPr>
          <a:xfrm>
            <a:off x="3354356" y="3173378"/>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21" name="Rectangle 18"/>
          <p:cNvSpPr/>
          <p:nvPr/>
        </p:nvSpPr>
        <p:spPr>
          <a:xfrm>
            <a:off x="5942045" y="3174604"/>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Tree>
    <p:extLst>
      <p:ext uri="{BB962C8B-B14F-4D97-AF65-F5344CB8AC3E}">
        <p14:creationId xmlns:p14="http://schemas.microsoft.com/office/powerpoint/2010/main" val="1168286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2"/>
                                        </p:tgtEl>
                                        <p:attrNameLst>
                                          <p:attrName>stroke.color</p:attrName>
                                        </p:attrNameLst>
                                      </p:cBhvr>
                                      <p:to>
                                        <a:srgbClr val="FF0000"/>
                                      </p:to>
                                    </p:animClr>
                                    <p:set>
                                      <p:cBhvr>
                                        <p:cTn id="7" dur="2000" fill="hold"/>
                                        <p:tgtEl>
                                          <p:spTgt spid="12"/>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3"/>
                                        </p:tgtEl>
                                        <p:attrNameLst>
                                          <p:attrName>stroke.color</p:attrName>
                                        </p:attrNameLst>
                                      </p:cBhvr>
                                      <p:to>
                                        <a:srgbClr val="FF0000"/>
                                      </p:to>
                                    </p:animClr>
                                    <p:set>
                                      <p:cBhvr>
                                        <p:cTn id="10" dur="2000" fill="hold"/>
                                        <p:tgtEl>
                                          <p:spTgt spid="13"/>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
                                        </p:tgtEl>
                                        <p:attrNameLst>
                                          <p:attrName>stroke.color</p:attrName>
                                        </p:attrNameLst>
                                      </p:cBhvr>
                                      <p:to>
                                        <a:srgbClr val="FF0000"/>
                                      </p:to>
                                    </p:animClr>
                                    <p:set>
                                      <p:cBhvr>
                                        <p:cTn id="13" dur="2000" fill="hold"/>
                                        <p:tgtEl>
                                          <p:spTgt spid="1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6"/>
                                        </p:tgtEl>
                                        <p:attrNameLst>
                                          <p:attrName>stroke.color</p:attrName>
                                        </p:attrNameLst>
                                      </p:cBhvr>
                                      <p:to>
                                        <a:srgbClr val="FF0000"/>
                                      </p:to>
                                    </p:animClr>
                                    <p:set>
                                      <p:cBhvr>
                                        <p:cTn id="16" dur="2000" fill="hold"/>
                                        <p:tgtEl>
                                          <p:spTgt spid="1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7"/>
                                        </p:tgtEl>
                                        <p:attrNameLst>
                                          <p:attrName>stroke.color</p:attrName>
                                        </p:attrNameLst>
                                      </p:cBhvr>
                                      <p:to>
                                        <a:srgbClr val="FF0000"/>
                                      </p:to>
                                    </p:animClr>
                                    <p:set>
                                      <p:cBhvr>
                                        <p:cTn id="19" dur="2000" fill="hold"/>
                                        <p:tgtEl>
                                          <p:spTgt spid="17"/>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4"/>
                                        </p:tgtEl>
                                        <p:attrNameLst>
                                          <p:attrName>stroke.color</p:attrName>
                                        </p:attrNameLst>
                                      </p:cBhvr>
                                      <p:to>
                                        <a:srgbClr val="FF0000"/>
                                      </p:to>
                                    </p:animClr>
                                    <p:set>
                                      <p:cBhvr>
                                        <p:cTn id="22" dur="2000" fill="hold"/>
                                        <p:tgtEl>
                                          <p:spTgt spid="1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9"/>
                                        </p:tgtEl>
                                        <p:attrNameLst>
                                          <p:attrName>stroke.color</p:attrName>
                                        </p:attrNameLst>
                                      </p:cBhvr>
                                      <p:to>
                                        <a:srgbClr val="FF0000"/>
                                      </p:to>
                                    </p:animClr>
                                    <p:set>
                                      <p:cBhvr>
                                        <p:cTn id="25" dur="200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8"/>
                                        </p:tgtEl>
                                        <p:attrNameLst>
                                          <p:attrName>stroke.color</p:attrName>
                                        </p:attrNameLst>
                                      </p:cBhvr>
                                      <p:to>
                                        <a:srgbClr val="FF0000"/>
                                      </p:to>
                                    </p:animClr>
                                    <p:set>
                                      <p:cBhvr>
                                        <p:cTn id="28" dur="2000" fill="hold"/>
                                        <p:tgtEl>
                                          <p:spTgt spid="8"/>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2000" fill="hold"/>
                                        <p:tgtEl>
                                          <p:spTgt spid="7"/>
                                        </p:tgtEl>
                                        <p:attrNameLst>
                                          <p:attrName>stroke.color</p:attrName>
                                        </p:attrNameLst>
                                      </p:cBhvr>
                                      <p:to>
                                        <a:srgbClr val="FF0000"/>
                                      </p:to>
                                    </p:animClr>
                                    <p:set>
                                      <p:cBhvr>
                                        <p:cTn id="31" dur="2000" fill="hold"/>
                                        <p:tgtEl>
                                          <p:spTgt spid="7"/>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2000" fill="hold"/>
                                        <p:tgtEl>
                                          <p:spTgt spid="5"/>
                                        </p:tgtEl>
                                        <p:attrNameLst>
                                          <p:attrName>stroke.color</p:attrName>
                                        </p:attrNameLst>
                                      </p:cBhvr>
                                      <p:to>
                                        <a:srgbClr val="FF0000"/>
                                      </p:to>
                                    </p:animClr>
                                    <p:set>
                                      <p:cBhvr>
                                        <p:cTn id="34" dur="2000" fill="hold"/>
                                        <p:tgtEl>
                                          <p:spTgt spid="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18"/>
                                        </p:tgtEl>
                                        <p:attrNameLst>
                                          <p:attrName>stroke.color</p:attrName>
                                        </p:attrNameLst>
                                      </p:cBhvr>
                                      <p:to>
                                        <a:srgbClr val="FF0000"/>
                                      </p:to>
                                    </p:animClr>
                                    <p:set>
                                      <p:cBhvr>
                                        <p:cTn id="37" dur="2000" fill="hold"/>
                                        <p:tgtEl>
                                          <p:spTgt spid="18"/>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20"/>
                                        </p:tgtEl>
                                        <p:attrNameLst>
                                          <p:attrName>stroke.color</p:attrName>
                                        </p:attrNameLst>
                                      </p:cBhvr>
                                      <p:to>
                                        <a:srgbClr val="FF0000"/>
                                      </p:to>
                                    </p:animClr>
                                    <p:set>
                                      <p:cBhvr>
                                        <p:cTn id="40" dur="2000" fill="hold"/>
                                        <p:tgtEl>
                                          <p:spTgt spid="20"/>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4"/>
                                        </p:tgtEl>
                                        <p:attrNameLst>
                                          <p:attrName>stroke.color</p:attrName>
                                        </p:attrNameLst>
                                      </p:cBhvr>
                                      <p:to>
                                        <a:srgbClr val="FF0000"/>
                                      </p:to>
                                    </p:animClr>
                                    <p:set>
                                      <p:cBhvr>
                                        <p:cTn id="43" dur="2000" fill="hold"/>
                                        <p:tgtEl>
                                          <p:spTgt spid="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21"/>
                                        </p:tgtEl>
                                        <p:attrNameLst>
                                          <p:attrName>stroke.color</p:attrName>
                                        </p:attrNameLst>
                                      </p:cBhvr>
                                      <p:to>
                                        <a:srgbClr val="FF0000"/>
                                      </p:to>
                                    </p:animClr>
                                    <p:set>
                                      <p:cBhvr>
                                        <p:cTn id="46" dur="2000" fill="hold"/>
                                        <p:tgtEl>
                                          <p:spTgt spid="21"/>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2000" fill="hold"/>
                                        <p:tgtEl>
                                          <p:spTgt spid="19"/>
                                        </p:tgtEl>
                                        <p:attrNameLst>
                                          <p:attrName>stroke.color</p:attrName>
                                        </p:attrNameLst>
                                      </p:cBhvr>
                                      <p:to>
                                        <a:srgbClr val="FF0000"/>
                                      </p:to>
                                    </p:animClr>
                                    <p:set>
                                      <p:cBhvr>
                                        <p:cTn id="49" dur="2000" fill="hold"/>
                                        <p:tgtEl>
                                          <p:spTgt spid="19"/>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2000" fill="hold"/>
                                        <p:tgtEl>
                                          <p:spTgt spid="3"/>
                                        </p:tgtEl>
                                        <p:attrNameLst>
                                          <p:attrName>stroke.color</p:attrName>
                                        </p:attrNameLst>
                                      </p:cBhvr>
                                      <p:to>
                                        <a:srgbClr val="00B050"/>
                                      </p:to>
                                    </p:animClr>
                                    <p:set>
                                      <p:cBhvr>
                                        <p:cTn id="54"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 CLASSIC</a:t>
            </a:r>
            <a:endParaRPr lang="en-US" b="1" dirty="0">
              <a:solidFill>
                <a:schemeClr val="accent2"/>
              </a:solidFill>
              <a:latin typeface="Exo"/>
            </a:endParaRPr>
          </a:p>
        </p:txBody>
      </p:sp>
      <p:sp>
        <p:nvSpPr>
          <p:cNvPr id="3" name="Rectangle 18"/>
          <p:cNvSpPr/>
          <p:nvPr/>
        </p:nvSpPr>
        <p:spPr>
          <a:xfrm>
            <a:off x="463421" y="3867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457201" y="3486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457201" y="3105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6" name="Rectangle 18"/>
          <p:cNvSpPr/>
          <p:nvPr/>
        </p:nvSpPr>
        <p:spPr>
          <a:xfrm>
            <a:off x="457200" y="2724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7" name="Rectangle 18"/>
          <p:cNvSpPr/>
          <p:nvPr/>
        </p:nvSpPr>
        <p:spPr>
          <a:xfrm>
            <a:off x="452534" y="2358309"/>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8" name="Rectangle 18"/>
          <p:cNvSpPr/>
          <p:nvPr/>
        </p:nvSpPr>
        <p:spPr>
          <a:xfrm>
            <a:off x="3048001" y="2358310"/>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9" name="Rectangle 18"/>
          <p:cNvSpPr/>
          <p:nvPr/>
        </p:nvSpPr>
        <p:spPr>
          <a:xfrm>
            <a:off x="5791200" y="2358310"/>
            <a:ext cx="289637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10" name="Rectangle 18"/>
          <p:cNvSpPr/>
          <p:nvPr/>
        </p:nvSpPr>
        <p:spPr>
          <a:xfrm>
            <a:off x="457198" y="1984958"/>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Model</a:t>
            </a:r>
            <a:endParaRPr lang="en-US" sz="882" b="1" dirty="0">
              <a:solidFill>
                <a:schemeClr val="tx1"/>
              </a:solidFill>
            </a:endParaRPr>
          </a:p>
        </p:txBody>
      </p:sp>
      <p:sp>
        <p:nvSpPr>
          <p:cNvPr id="11" name="Rectangle 18"/>
          <p:cNvSpPr/>
          <p:nvPr/>
        </p:nvSpPr>
        <p:spPr>
          <a:xfrm>
            <a:off x="452534" y="1611605"/>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Model</a:t>
            </a:r>
            <a:endParaRPr lang="en-US" sz="882" b="1" dirty="0">
              <a:solidFill>
                <a:schemeClr val="tx1"/>
              </a:solidFill>
            </a:endParaRPr>
          </a:p>
        </p:txBody>
      </p:sp>
      <p:sp>
        <p:nvSpPr>
          <p:cNvPr id="12" name="Rectangle 18"/>
          <p:cNvSpPr/>
          <p:nvPr/>
        </p:nvSpPr>
        <p:spPr>
          <a:xfrm>
            <a:off x="452534" y="1238253"/>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3" name="Rectangle 18"/>
          <p:cNvSpPr/>
          <p:nvPr/>
        </p:nvSpPr>
        <p:spPr>
          <a:xfrm>
            <a:off x="3048000" y="1238253"/>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4" name="Rectangle 18"/>
          <p:cNvSpPr/>
          <p:nvPr/>
        </p:nvSpPr>
        <p:spPr>
          <a:xfrm>
            <a:off x="5791200" y="1231330"/>
            <a:ext cx="2898321"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Tree>
    <p:extLst>
      <p:ext uri="{BB962C8B-B14F-4D97-AF65-F5344CB8AC3E}">
        <p14:creationId xmlns:p14="http://schemas.microsoft.com/office/powerpoint/2010/main" val="232372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1"/>
                                        </p:tgtEl>
                                        <p:attrNameLst>
                                          <p:attrName>stroke.color</p:attrName>
                                        </p:attrNameLst>
                                      </p:cBhvr>
                                      <p:to>
                                        <a:srgbClr val="00B050"/>
                                      </p:to>
                                    </p:animClr>
                                    <p:set>
                                      <p:cBhvr>
                                        <p:cTn id="7" dur="2000" fill="hold"/>
                                        <p:tgtEl>
                                          <p:spTgt spid="1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rgbClr val="00B050"/>
                                      </p:to>
                                    </p:animClr>
                                    <p:set>
                                      <p:cBhvr>
                                        <p:cTn id="10" dur="2000" fill="hold"/>
                                        <p:tgtEl>
                                          <p:spTgt spid="1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6"/>
                                        </p:tgtEl>
                                        <p:attrNameLst>
                                          <p:attrName>stroke.color</p:attrName>
                                        </p:attrNameLst>
                                      </p:cBhvr>
                                      <p:to>
                                        <a:srgbClr val="00B050"/>
                                      </p:to>
                                    </p:animClr>
                                    <p:set>
                                      <p:cBhvr>
                                        <p:cTn id="13" dur="2000" fill="hold"/>
                                        <p:tgtEl>
                                          <p:spTgt spid="6"/>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5"/>
                                        </p:tgtEl>
                                        <p:attrNameLst>
                                          <p:attrName>stroke.color</p:attrName>
                                        </p:attrNameLst>
                                      </p:cBhvr>
                                      <p:to>
                                        <a:srgbClr val="00B050"/>
                                      </p:to>
                                    </p:animClr>
                                    <p:set>
                                      <p:cBhvr>
                                        <p:cTn id="16" dur="2000" fill="hold"/>
                                        <p:tgtEl>
                                          <p:spTgt spid="5"/>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4"/>
                                        </p:tgtEl>
                                        <p:attrNameLst>
                                          <p:attrName>stroke.color</p:attrName>
                                        </p:attrNameLst>
                                      </p:cBhvr>
                                      <p:to>
                                        <a:srgbClr val="00B050"/>
                                      </p:to>
                                    </p:animClr>
                                    <p:set>
                                      <p:cBhvr>
                                        <p:cTn id="19" dur="2000" fill="hold"/>
                                        <p:tgtEl>
                                          <p:spTgt spid="4"/>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3"/>
                                        </p:tgtEl>
                                        <p:attrNameLst>
                                          <p:attrName>stroke.color</p:attrName>
                                        </p:attrNameLst>
                                      </p:cBhvr>
                                      <p:to>
                                        <a:srgbClr val="00B050"/>
                                      </p:to>
                                    </p:animClr>
                                    <p:set>
                                      <p:cBhvr>
                                        <p:cTn id="22" dur="2000" fill="hold"/>
                                        <p:tgtEl>
                                          <p:spTgt spid="3"/>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7"/>
                                        </p:tgtEl>
                                        <p:attrNameLst>
                                          <p:attrName>stroke.color</p:attrName>
                                        </p:attrNameLst>
                                      </p:cBhvr>
                                      <p:to>
                                        <a:srgbClr val="FF0000"/>
                                      </p:to>
                                    </p:animClr>
                                    <p:set>
                                      <p:cBhvr>
                                        <p:cTn id="27" dur="2000" fill="hold"/>
                                        <p:tgtEl>
                                          <p:spTgt spid="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2"/>
                                        </p:tgtEl>
                                        <p:attrNameLst>
                                          <p:attrName>stroke.color</p:attrName>
                                        </p:attrNameLst>
                                      </p:cBhvr>
                                      <p:to>
                                        <a:srgbClr val="FF0000"/>
                                      </p:to>
                                    </p:animClr>
                                    <p:set>
                                      <p:cBhvr>
                                        <p:cTn id="30" dur="2000" fill="hold"/>
                                        <p:tgtEl>
                                          <p:spTgt spid="12"/>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3"/>
                                        </p:tgtEl>
                                        <p:attrNameLst>
                                          <p:attrName>stroke.color</p:attrName>
                                        </p:attrNameLst>
                                      </p:cBhvr>
                                      <p:to>
                                        <a:srgbClr val="FF0000"/>
                                      </p:to>
                                    </p:animClr>
                                    <p:set>
                                      <p:cBhvr>
                                        <p:cTn id="33" dur="2000" fill="hold"/>
                                        <p:tgtEl>
                                          <p:spTgt spid="13"/>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8"/>
                                        </p:tgtEl>
                                        <p:attrNameLst>
                                          <p:attrName>stroke.color</p:attrName>
                                        </p:attrNameLst>
                                      </p:cBhvr>
                                      <p:to>
                                        <a:srgbClr val="FF0000"/>
                                      </p:to>
                                    </p:animClr>
                                    <p:set>
                                      <p:cBhvr>
                                        <p:cTn id="36" dur="2000" fill="hold"/>
                                        <p:tgtEl>
                                          <p:spTgt spid="8"/>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9"/>
                                        </p:tgtEl>
                                        <p:attrNameLst>
                                          <p:attrName>stroke.color</p:attrName>
                                        </p:attrNameLst>
                                      </p:cBhvr>
                                      <p:to>
                                        <a:srgbClr val="FF0000"/>
                                      </p:to>
                                    </p:animClr>
                                    <p:set>
                                      <p:cBhvr>
                                        <p:cTn id="39" dur="2000" fill="hold"/>
                                        <p:tgtEl>
                                          <p:spTgt spid="9"/>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14"/>
                                        </p:tgtEl>
                                        <p:attrNameLst>
                                          <p:attrName>stroke.color</p:attrName>
                                        </p:attrNameLst>
                                      </p:cBhvr>
                                      <p:to>
                                        <a:srgbClr val="FF0000"/>
                                      </p:to>
                                    </p:animClr>
                                    <p:set>
                                      <p:cBhvr>
                                        <p:cTn id="42"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XAMARIN.FORMS</a:t>
            </a:r>
            <a:endParaRPr lang="en-US" b="1" dirty="0">
              <a:solidFill>
                <a:schemeClr val="accent2"/>
              </a:solidFill>
              <a:latin typeface="Exo"/>
            </a:endParaRPr>
          </a:p>
        </p:txBody>
      </p:sp>
      <p:sp>
        <p:nvSpPr>
          <p:cNvPr id="3" name="Rectangle 18"/>
          <p:cNvSpPr/>
          <p:nvPr/>
        </p:nvSpPr>
        <p:spPr>
          <a:xfrm>
            <a:off x="463421" y="4171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457201" y="3790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457201" y="3409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6" name="Rectangle 18"/>
          <p:cNvSpPr/>
          <p:nvPr/>
        </p:nvSpPr>
        <p:spPr>
          <a:xfrm>
            <a:off x="457200" y="3028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7" name="Rectangle 18"/>
          <p:cNvSpPr/>
          <p:nvPr/>
        </p:nvSpPr>
        <p:spPr>
          <a:xfrm>
            <a:off x="452534" y="2663109"/>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 (Implementation)</a:t>
            </a:r>
            <a:endParaRPr lang="en-US" sz="882" b="1" dirty="0">
              <a:solidFill>
                <a:schemeClr val="tx1"/>
              </a:solidFill>
            </a:endParaRPr>
          </a:p>
        </p:txBody>
      </p:sp>
      <p:sp>
        <p:nvSpPr>
          <p:cNvPr id="8" name="Rectangle 18"/>
          <p:cNvSpPr/>
          <p:nvPr/>
        </p:nvSpPr>
        <p:spPr>
          <a:xfrm>
            <a:off x="3048001" y="2663110"/>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Services (Implementation)</a:t>
            </a:r>
            <a:endParaRPr lang="en-US" sz="882" b="1" dirty="0">
              <a:solidFill>
                <a:schemeClr val="tx1"/>
              </a:solidFill>
            </a:endParaRPr>
          </a:p>
        </p:txBody>
      </p:sp>
      <p:sp>
        <p:nvSpPr>
          <p:cNvPr id="9" name="Rectangle 18"/>
          <p:cNvSpPr/>
          <p:nvPr/>
        </p:nvSpPr>
        <p:spPr>
          <a:xfrm>
            <a:off x="5791200" y="2663110"/>
            <a:ext cx="289637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Services (Implementation)</a:t>
            </a:r>
            <a:endParaRPr lang="en-US" sz="882" b="1" dirty="0">
              <a:solidFill>
                <a:schemeClr val="tx1"/>
              </a:solidFill>
            </a:endParaRPr>
          </a:p>
        </p:txBody>
      </p:sp>
      <p:sp>
        <p:nvSpPr>
          <p:cNvPr id="10" name="Rectangle 18"/>
          <p:cNvSpPr/>
          <p:nvPr/>
        </p:nvSpPr>
        <p:spPr>
          <a:xfrm>
            <a:off x="457198" y="2289758"/>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Model</a:t>
            </a:r>
            <a:endParaRPr lang="en-US" sz="882" b="1" dirty="0">
              <a:solidFill>
                <a:schemeClr val="tx1"/>
              </a:solidFill>
            </a:endParaRPr>
          </a:p>
        </p:txBody>
      </p:sp>
      <p:sp>
        <p:nvSpPr>
          <p:cNvPr id="11" name="Rectangle 18"/>
          <p:cNvSpPr/>
          <p:nvPr/>
        </p:nvSpPr>
        <p:spPr>
          <a:xfrm>
            <a:off x="452534" y="1916405"/>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Model</a:t>
            </a:r>
            <a:endParaRPr lang="en-US" sz="882" b="1" dirty="0">
              <a:solidFill>
                <a:schemeClr val="tx1"/>
              </a:solidFill>
            </a:endParaRPr>
          </a:p>
        </p:txBody>
      </p:sp>
      <p:sp>
        <p:nvSpPr>
          <p:cNvPr id="15" name="Rectangle 18"/>
          <p:cNvSpPr/>
          <p:nvPr/>
        </p:nvSpPr>
        <p:spPr>
          <a:xfrm>
            <a:off x="452533" y="1664089"/>
            <a:ext cx="2519266" cy="19049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(Custom Render)</a:t>
            </a:r>
            <a:endParaRPr lang="en-US" sz="882" b="1" dirty="0">
              <a:solidFill>
                <a:schemeClr val="tx1"/>
              </a:solidFill>
            </a:endParaRPr>
          </a:p>
        </p:txBody>
      </p:sp>
      <p:sp>
        <p:nvSpPr>
          <p:cNvPr id="16" name="Rectangle 18"/>
          <p:cNvSpPr/>
          <p:nvPr/>
        </p:nvSpPr>
        <p:spPr>
          <a:xfrm>
            <a:off x="3047999" y="1664089"/>
            <a:ext cx="2667000" cy="19049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View (Custom Render)</a:t>
            </a:r>
            <a:endParaRPr lang="en-US" sz="882" b="1" dirty="0">
              <a:solidFill>
                <a:schemeClr val="tx1"/>
              </a:solidFill>
            </a:endParaRPr>
          </a:p>
        </p:txBody>
      </p:sp>
      <p:sp>
        <p:nvSpPr>
          <p:cNvPr id="17" name="Rectangle 18"/>
          <p:cNvSpPr/>
          <p:nvPr/>
        </p:nvSpPr>
        <p:spPr>
          <a:xfrm>
            <a:off x="5791199" y="1657167"/>
            <a:ext cx="2898321" cy="19742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View (Custom Render)</a:t>
            </a:r>
            <a:endParaRPr lang="en-US" sz="882" b="1" dirty="0">
              <a:solidFill>
                <a:schemeClr val="tx1"/>
              </a:solidFill>
            </a:endParaRPr>
          </a:p>
        </p:txBody>
      </p:sp>
      <p:sp>
        <p:nvSpPr>
          <p:cNvPr id="18" name="Rectangle 18"/>
          <p:cNvSpPr/>
          <p:nvPr/>
        </p:nvSpPr>
        <p:spPr>
          <a:xfrm>
            <a:off x="452533" y="1299226"/>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Tree>
    <p:extLst>
      <p:ext uri="{BB962C8B-B14F-4D97-AF65-F5344CB8AC3E}">
        <p14:creationId xmlns:p14="http://schemas.microsoft.com/office/powerpoint/2010/main" val="328151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rgbClr val="00B050"/>
                                      </p:to>
                                    </p:animClr>
                                    <p:set>
                                      <p:cBhvr>
                                        <p:cTn id="7" dur="2000" fill="hold"/>
                                        <p:tgtEl>
                                          <p:spTgt spid="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
                                        </p:tgtEl>
                                        <p:attrNameLst>
                                          <p:attrName>stroke.color</p:attrName>
                                        </p:attrNameLst>
                                      </p:cBhvr>
                                      <p:to>
                                        <a:srgbClr val="00B050"/>
                                      </p:to>
                                    </p:animClr>
                                    <p:set>
                                      <p:cBhvr>
                                        <p:cTn id="10" dur="2000" fill="hold"/>
                                        <p:tgtEl>
                                          <p:spTgt spid="4"/>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5"/>
                                        </p:tgtEl>
                                        <p:attrNameLst>
                                          <p:attrName>stroke.color</p:attrName>
                                        </p:attrNameLst>
                                      </p:cBhvr>
                                      <p:to>
                                        <a:srgbClr val="00B050"/>
                                      </p:to>
                                    </p:animClr>
                                    <p:set>
                                      <p:cBhvr>
                                        <p:cTn id="13" dur="2000" fill="hold"/>
                                        <p:tgtEl>
                                          <p:spTgt spid="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6"/>
                                        </p:tgtEl>
                                        <p:attrNameLst>
                                          <p:attrName>stroke.color</p:attrName>
                                        </p:attrNameLst>
                                      </p:cBhvr>
                                      <p:to>
                                        <a:srgbClr val="00B050"/>
                                      </p:to>
                                    </p:animClr>
                                    <p:set>
                                      <p:cBhvr>
                                        <p:cTn id="16" dur="2000" fill="hold"/>
                                        <p:tgtEl>
                                          <p:spTgt spid="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0"/>
                                        </p:tgtEl>
                                        <p:attrNameLst>
                                          <p:attrName>stroke.color</p:attrName>
                                        </p:attrNameLst>
                                      </p:cBhvr>
                                      <p:to>
                                        <a:srgbClr val="00B050"/>
                                      </p:to>
                                    </p:animClr>
                                    <p:set>
                                      <p:cBhvr>
                                        <p:cTn id="19" dur="2000" fill="hold"/>
                                        <p:tgtEl>
                                          <p:spTgt spid="10"/>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1"/>
                                        </p:tgtEl>
                                        <p:attrNameLst>
                                          <p:attrName>stroke.color</p:attrName>
                                        </p:attrNameLst>
                                      </p:cBhvr>
                                      <p:to>
                                        <a:srgbClr val="00B050"/>
                                      </p:to>
                                    </p:animClr>
                                    <p:set>
                                      <p:cBhvr>
                                        <p:cTn id="22" dur="2000" fill="hold"/>
                                        <p:tgtEl>
                                          <p:spTgt spid="1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18"/>
                                        </p:tgtEl>
                                        <p:attrNameLst>
                                          <p:attrName>stroke.color</p:attrName>
                                        </p:attrNameLst>
                                      </p:cBhvr>
                                      <p:to>
                                        <a:srgbClr val="00B050"/>
                                      </p:to>
                                    </p:animClr>
                                    <p:set>
                                      <p:cBhvr>
                                        <p:cTn id="25" dur="2000" fill="hold"/>
                                        <p:tgtEl>
                                          <p:spTgt spid="18"/>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2000" fill="hold"/>
                                        <p:tgtEl>
                                          <p:spTgt spid="15"/>
                                        </p:tgtEl>
                                        <p:attrNameLst>
                                          <p:attrName>stroke.color</p:attrName>
                                        </p:attrNameLst>
                                      </p:cBhvr>
                                      <p:to>
                                        <a:srgbClr val="FF0000"/>
                                      </p:to>
                                    </p:animClr>
                                    <p:set>
                                      <p:cBhvr>
                                        <p:cTn id="30" dur="2000" fill="hold"/>
                                        <p:tgtEl>
                                          <p:spTgt spid="1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6"/>
                                        </p:tgtEl>
                                        <p:attrNameLst>
                                          <p:attrName>stroke.color</p:attrName>
                                        </p:attrNameLst>
                                      </p:cBhvr>
                                      <p:to>
                                        <a:srgbClr val="FF0000"/>
                                      </p:to>
                                    </p:animClr>
                                    <p:set>
                                      <p:cBhvr>
                                        <p:cTn id="33" dur="2000" fill="hold"/>
                                        <p:tgtEl>
                                          <p:spTgt spid="16"/>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17"/>
                                        </p:tgtEl>
                                        <p:attrNameLst>
                                          <p:attrName>stroke.color</p:attrName>
                                        </p:attrNameLst>
                                      </p:cBhvr>
                                      <p:to>
                                        <a:srgbClr val="FF0000"/>
                                      </p:to>
                                    </p:animClr>
                                    <p:set>
                                      <p:cBhvr>
                                        <p:cTn id="36" dur="2000" fill="hold"/>
                                        <p:tgtEl>
                                          <p:spTgt spid="17"/>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8"/>
                                        </p:tgtEl>
                                        <p:attrNameLst>
                                          <p:attrName>stroke.color</p:attrName>
                                        </p:attrNameLst>
                                      </p:cBhvr>
                                      <p:to>
                                        <a:srgbClr val="FF0000"/>
                                      </p:to>
                                    </p:animClr>
                                    <p:set>
                                      <p:cBhvr>
                                        <p:cTn id="39" dur="2000" fill="hold"/>
                                        <p:tgtEl>
                                          <p:spTgt spid="8"/>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9"/>
                                        </p:tgtEl>
                                        <p:attrNameLst>
                                          <p:attrName>stroke.color</p:attrName>
                                        </p:attrNameLst>
                                      </p:cBhvr>
                                      <p:to>
                                        <a:srgbClr val="FF0000"/>
                                      </p:to>
                                    </p:animClr>
                                    <p:set>
                                      <p:cBhvr>
                                        <p:cTn id="42" dur="2000" fill="hold"/>
                                        <p:tgtEl>
                                          <p:spTgt spid="9"/>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7"/>
                                        </p:tgtEl>
                                        <p:attrNameLst>
                                          <p:attrName>stroke.color</p:attrName>
                                        </p:attrNameLst>
                                      </p:cBhvr>
                                      <p:to>
                                        <a:srgbClr val="FF0000"/>
                                      </p:to>
                                    </p:animClr>
                                    <p:set>
                                      <p:cBhvr>
                                        <p:cTn id="45"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ctrTitle"/>
          </p:nvPr>
        </p:nvSpPr>
        <p:spPr>
          <a:xfrm>
            <a:off x="521027" y="320186"/>
            <a:ext cx="8101946" cy="498964"/>
          </a:xfrm>
        </p:spPr>
        <p:txBody>
          <a:bodyPr/>
          <a:lstStyle/>
          <a:p>
            <a:r>
              <a:rPr lang="en-US" dirty="0" smtClean="0"/>
              <a:t>CONCLUSIONES </a:t>
            </a:r>
            <a:r>
              <a:rPr lang="en-US" dirty="0" smtClean="0">
                <a:solidFill>
                  <a:schemeClr val="accent2"/>
                </a:solidFill>
              </a:rPr>
              <a:t>RÁPIDAS</a:t>
            </a:r>
            <a:endParaRPr lang="en-US" dirty="0">
              <a:solidFill>
                <a:schemeClr val="accent2"/>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1885950"/>
            <a:ext cx="3657600" cy="2743200"/>
          </a:xfrm>
          <a:prstGeom prst="rect">
            <a:avLst/>
          </a:prstGeom>
        </p:spPr>
      </p:pic>
      <p:sp>
        <p:nvSpPr>
          <p:cNvPr id="14" name="Rectangle 2"/>
          <p:cNvSpPr/>
          <p:nvPr/>
        </p:nvSpPr>
        <p:spPr>
          <a:xfrm>
            <a:off x="521027" y="1146664"/>
            <a:ext cx="5270173" cy="2554545"/>
          </a:xfrm>
          <a:prstGeom prst="rect">
            <a:avLst/>
          </a:prstGeom>
        </p:spPr>
        <p:txBody>
          <a:bodyPr wrap="square">
            <a:spAutoFit/>
          </a:bodyPr>
          <a:lstStyle/>
          <a:p>
            <a:pPr marL="457200" indent="-457200">
              <a:buFont typeface="+mj-lt"/>
              <a:buAutoNum type="arabicPeriod"/>
            </a:pPr>
            <a:r>
              <a:rPr lang="en-US" sz="2000" dirty="0" err="1" smtClean="0">
                <a:solidFill>
                  <a:srgbClr val="595959"/>
                </a:solidFill>
                <a:latin typeface="Helvetica Light"/>
                <a:cs typeface="Helvetica Light"/>
              </a:rPr>
              <a:t>Siendo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ordenado</a:t>
            </a:r>
            <a:r>
              <a:rPr lang="en-US" sz="2000" dirty="0" smtClean="0">
                <a:solidFill>
                  <a:srgbClr val="595959"/>
                </a:solidFill>
                <a:latin typeface="Helvetica Light"/>
                <a:cs typeface="Helvetica Light"/>
              </a:rPr>
              <a:t> y </a:t>
            </a:r>
            <a:r>
              <a:rPr lang="en-US" sz="2000" dirty="0" err="1" smtClean="0">
                <a:solidFill>
                  <a:srgbClr val="595959"/>
                </a:solidFill>
                <a:latin typeface="Helvetica Light"/>
                <a:cs typeface="Helvetica Light"/>
              </a:rPr>
              <a:t>siguiendo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una</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serie</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patrones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podemos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compartir</a:t>
            </a:r>
            <a:r>
              <a:rPr lang="en-US" sz="2000" dirty="0" smtClean="0">
                <a:solidFill>
                  <a:srgbClr val="595959"/>
                </a:solidFill>
                <a:latin typeface="Helvetica Light"/>
                <a:cs typeface="Helvetica Light"/>
              </a:rPr>
              <a:t> entre el 65% y el 95% del </a:t>
            </a:r>
            <a:r>
              <a:rPr lang="en-US" sz="2000" dirty="0" err="1" smtClean="0">
                <a:solidFill>
                  <a:srgbClr val="595959"/>
                </a:solidFill>
                <a:latin typeface="Helvetica Light"/>
                <a:cs typeface="Helvetica Light"/>
              </a:rPr>
              <a:t>código</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una</a:t>
            </a:r>
            <a:r>
              <a:rPr lang="en-US" sz="2000" dirty="0" smtClean="0">
                <a:solidFill>
                  <a:srgbClr val="595959"/>
                </a:solidFill>
                <a:latin typeface="Helvetica Light"/>
                <a:cs typeface="Helvetica Light"/>
              </a:rPr>
              <a:t> App </a:t>
            </a:r>
            <a:r>
              <a:rPr lang="en-US" sz="2000" dirty="0" err="1" smtClean="0">
                <a:solidFill>
                  <a:srgbClr val="595959"/>
                </a:solidFill>
                <a:latin typeface="Helvetica Light"/>
                <a:cs typeface="Helvetica Light"/>
              </a:rPr>
              <a:t>móvil</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multiplataforma</a:t>
            </a:r>
            <a:r>
              <a:rPr lang="en-US" sz="2000" dirty="0" smtClean="0">
                <a:solidFill>
                  <a:srgbClr val="595959"/>
                </a:solidFill>
                <a:latin typeface="Helvetica Light"/>
                <a:cs typeface="Helvetica Light"/>
              </a:rPr>
              <a:t>.</a:t>
            </a:r>
          </a:p>
          <a:p>
            <a:pPr marL="457200" indent="-457200">
              <a:buFont typeface="+mj-lt"/>
              <a:buAutoNum type="arabicPeriod"/>
            </a:pPr>
            <a:r>
              <a:rPr lang="en-US" sz="2000" dirty="0" err="1" smtClean="0">
                <a:solidFill>
                  <a:srgbClr val="595959"/>
                </a:solidFill>
                <a:latin typeface="Helvetica Light"/>
                <a:cs typeface="Helvetica Light"/>
              </a:rPr>
              <a:t>Xamarin.Forms</a:t>
            </a:r>
            <a:r>
              <a:rPr lang="en-US" sz="2000" dirty="0" smtClean="0">
                <a:solidFill>
                  <a:srgbClr val="595959"/>
                </a:solidFill>
                <a:latin typeface="Helvetica Light"/>
                <a:cs typeface="Helvetica Light"/>
              </a:rPr>
              <a:t> no </a:t>
            </a:r>
            <a:r>
              <a:rPr lang="en-US" sz="2000" dirty="0" err="1" smtClean="0">
                <a:solidFill>
                  <a:srgbClr val="595959"/>
                </a:solidFill>
                <a:latin typeface="Helvetica Light"/>
                <a:cs typeface="Helvetica Light"/>
              </a:rPr>
              <a:t>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siempre</a:t>
            </a:r>
            <a:r>
              <a:rPr lang="en-US" sz="2000" dirty="0" smtClean="0">
                <a:solidFill>
                  <a:srgbClr val="595959"/>
                </a:solidFill>
                <a:latin typeface="Helvetica Light"/>
                <a:cs typeface="Helvetica Light"/>
              </a:rPr>
              <a:t> la </a:t>
            </a:r>
            <a:r>
              <a:rPr lang="en-US" sz="2000" dirty="0" err="1" smtClean="0">
                <a:solidFill>
                  <a:srgbClr val="595959"/>
                </a:solidFill>
                <a:latin typeface="Helvetica Light"/>
                <a:cs typeface="Helvetica Light"/>
              </a:rPr>
              <a:t>solución</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más</a:t>
            </a:r>
            <a:r>
              <a:rPr lang="en-US" sz="2000" dirty="0" smtClean="0">
                <a:solidFill>
                  <a:srgbClr val="595959"/>
                </a:solidFill>
                <a:latin typeface="Helvetica Light"/>
                <a:cs typeface="Helvetica Light"/>
              </a:rPr>
              <a:t> ideal </a:t>
            </a:r>
            <a:r>
              <a:rPr lang="en-US" sz="2000" dirty="0" err="1" smtClean="0">
                <a:solidFill>
                  <a:srgbClr val="595959"/>
                </a:solidFill>
                <a:latin typeface="Helvetica Light"/>
                <a:cs typeface="Helvetica Light"/>
              </a:rPr>
              <a:t>dependiendo</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las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características</a:t>
            </a:r>
            <a:r>
              <a:rPr lang="en-US" sz="2000" dirty="0" smtClean="0">
                <a:solidFill>
                  <a:srgbClr val="595959"/>
                </a:solidFill>
                <a:latin typeface="Helvetica Light"/>
                <a:cs typeface="Helvetica Light"/>
              </a:rPr>
              <a:t> del Proyecto.</a:t>
            </a:r>
          </a:p>
          <a:p>
            <a:pPr marL="457200" indent="-457200">
              <a:buFont typeface="+mj-lt"/>
              <a:buAutoNum type="arabicPeriod"/>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41102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Exo"/>
              </a:rPr>
              <a:t>EL </a:t>
            </a:r>
            <a:r>
              <a:rPr lang="en-US" b="1" dirty="0" smtClean="0">
                <a:solidFill>
                  <a:schemeClr val="accent2"/>
                </a:solidFill>
                <a:latin typeface="Exo"/>
              </a:rPr>
              <a:t>PROBLEMA</a:t>
            </a:r>
            <a:endParaRPr lang="en-US" b="1" dirty="0">
              <a:solidFill>
                <a:schemeClr val="accent2"/>
              </a:solidFill>
              <a:latin typeface="Exo"/>
            </a:endParaRPr>
          </a:p>
        </p:txBody>
      </p:sp>
      <p:sp>
        <p:nvSpPr>
          <p:cNvPr id="5" name="Rectangle 4"/>
          <p:cNvSpPr/>
          <p:nvPr/>
        </p:nvSpPr>
        <p:spPr>
          <a:xfrm>
            <a:off x="598650" y="1975048"/>
            <a:ext cx="2968750" cy="873316"/>
          </a:xfrm>
          <a:prstGeom prst="rect">
            <a:avLst/>
          </a:prstGeom>
        </p:spPr>
        <p:txBody>
          <a:bodyPr wrap="square">
            <a:spAutoFit/>
          </a:bodyPr>
          <a:lstStyle/>
          <a:p>
            <a:pPr>
              <a:lnSpc>
                <a:spcPct val="110000"/>
              </a:lnSpc>
            </a:pPr>
            <a:r>
              <a:rPr lang="en-US" sz="2400" dirty="0" err="1" smtClean="0">
                <a:solidFill>
                  <a:srgbClr val="666666"/>
                </a:solidFill>
                <a:latin typeface="Helvetica Light"/>
                <a:cs typeface="Helvetica Light"/>
              </a:rPr>
              <a:t>Creas</a:t>
            </a:r>
            <a:r>
              <a:rPr lang="en-US" sz="2400" dirty="0" smtClean="0">
                <a:solidFill>
                  <a:srgbClr val="666666"/>
                </a:solidFill>
                <a:latin typeface="Helvetica Light"/>
                <a:cs typeface="Helvetica Light"/>
              </a:rPr>
              <a:t> la </a:t>
            </a:r>
            <a:r>
              <a:rPr lang="en-US" sz="2400" dirty="0" err="1" smtClean="0">
                <a:solidFill>
                  <a:srgbClr val="666666"/>
                </a:solidFill>
                <a:latin typeface="Helvetica Light"/>
                <a:cs typeface="Helvetica Light"/>
              </a:rPr>
              <a:t>misma</a:t>
            </a:r>
            <a:r>
              <a:rPr lang="en-US" sz="2400" dirty="0" smtClean="0">
                <a:solidFill>
                  <a:srgbClr val="666666"/>
                </a:solidFill>
                <a:latin typeface="Helvetica Light"/>
                <a:cs typeface="Helvetica Light"/>
              </a:rPr>
              <a:t> App</a:t>
            </a:r>
          </a:p>
          <a:p>
            <a:pPr>
              <a:lnSpc>
                <a:spcPct val="110000"/>
              </a:lnSpc>
            </a:pPr>
            <a:r>
              <a:rPr lang="en-US" sz="2400" dirty="0" err="1" smtClean="0">
                <a:solidFill>
                  <a:srgbClr val="666666"/>
                </a:solidFill>
                <a:latin typeface="Helvetica Light"/>
                <a:cs typeface="Helvetica Light"/>
              </a:rPr>
              <a:t>varias</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veces</a:t>
            </a:r>
            <a:endParaRPr lang="en-US" sz="2400" dirty="0">
              <a:solidFill>
                <a:srgbClr val="666666"/>
              </a:solidFill>
              <a:latin typeface="Helvetica Light"/>
              <a:cs typeface="Helvetica Light"/>
            </a:endParaRPr>
          </a:p>
        </p:txBody>
      </p:sp>
      <p:cxnSp>
        <p:nvCxnSpPr>
          <p:cNvPr id="6" name="Straight Connector 5"/>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1" name="Picture 10" descr="Siloed Approac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90463" y="1179870"/>
            <a:ext cx="4896978" cy="2941341"/>
          </a:xfrm>
          <a:prstGeom prst="rect">
            <a:avLst/>
          </a:prstGeom>
        </p:spPr>
      </p:pic>
    </p:spTree>
    <p:extLst>
      <p:ext uri="{BB962C8B-B14F-4D97-AF65-F5344CB8AC3E}">
        <p14:creationId xmlns:p14="http://schemas.microsoft.com/office/powerpoint/2010/main" val="2935727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CREANDO APPS COMPARTIENDO AL </a:t>
            </a:r>
            <a:r>
              <a:rPr lang="en-US" dirty="0" smtClean="0">
                <a:solidFill>
                  <a:schemeClr val="accent2"/>
                </a:solidFill>
              </a:rPr>
              <a:t>MÁXIMO</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err="1">
                <a:solidFill>
                  <a:schemeClr val="bg1"/>
                </a:solidFill>
              </a:rPr>
              <a:t>Estructura</a:t>
            </a:r>
            <a:r>
              <a:rPr lang="en-US" dirty="0">
                <a:solidFill>
                  <a:schemeClr val="bg1"/>
                </a:solidFill>
              </a:rPr>
              <a:t>, </a:t>
            </a:r>
            <a:r>
              <a:rPr lang="en-US" dirty="0" err="1">
                <a:solidFill>
                  <a:schemeClr val="bg1"/>
                </a:solidFill>
              </a:rPr>
              <a:t>trucos</a:t>
            </a:r>
            <a:r>
              <a:rPr lang="en-US" dirty="0">
                <a:solidFill>
                  <a:schemeClr val="bg1"/>
                </a:solidFill>
              </a:rPr>
              <a:t> y </a:t>
            </a:r>
            <a:r>
              <a:rPr lang="en-US" dirty="0" err="1">
                <a:solidFill>
                  <a:schemeClr val="bg1"/>
                </a:solidFill>
              </a:rPr>
              <a:t>otros</a:t>
            </a:r>
            <a:r>
              <a:rPr lang="en-US" dirty="0">
                <a:solidFill>
                  <a:schemeClr val="bg1"/>
                </a:solidFill>
              </a:rPr>
              <a:t> </a:t>
            </a:r>
            <a:r>
              <a:rPr lang="en-US" dirty="0" err="1">
                <a:solidFill>
                  <a:schemeClr val="bg1"/>
                </a:solidFill>
              </a:rPr>
              <a:t>aspectos</a:t>
            </a:r>
            <a:r>
              <a:rPr lang="en-US" dirty="0">
                <a:solidFill>
                  <a:schemeClr val="bg1"/>
                </a:solidFill>
              </a:rPr>
              <a:t> de </a:t>
            </a:r>
            <a:r>
              <a:rPr lang="en-US" dirty="0" err="1">
                <a:solidFill>
                  <a:schemeClr val="bg1"/>
                </a:solidFill>
              </a:rPr>
              <a:t>interes</a:t>
            </a:r>
            <a:r>
              <a:rPr lang="en-US" dirty="0">
                <a:solidFill>
                  <a:schemeClr val="bg1"/>
                </a:solidFill>
              </a:rPr>
              <a:t> con el </a:t>
            </a:r>
            <a:r>
              <a:rPr lang="en-US" dirty="0" err="1">
                <a:solidFill>
                  <a:schemeClr val="bg1"/>
                </a:solidFill>
              </a:rPr>
              <a:t>objetivo</a:t>
            </a:r>
            <a:r>
              <a:rPr lang="en-US" dirty="0">
                <a:solidFill>
                  <a:schemeClr val="bg1"/>
                </a:solidFill>
              </a:rPr>
              <a:t> de </a:t>
            </a:r>
            <a:r>
              <a:rPr lang="en-US" dirty="0" err="1">
                <a:solidFill>
                  <a:schemeClr val="bg1"/>
                </a:solidFill>
              </a:rPr>
              <a:t>compartir</a:t>
            </a:r>
            <a:r>
              <a:rPr lang="en-US" dirty="0">
                <a:solidFill>
                  <a:schemeClr val="bg1"/>
                </a:solidFill>
              </a:rPr>
              <a:t> la mayor </a:t>
            </a:r>
            <a:r>
              <a:rPr lang="en-US" dirty="0" err="1">
                <a:solidFill>
                  <a:schemeClr val="bg1"/>
                </a:solidFill>
              </a:rPr>
              <a:t>cantidad</a:t>
            </a:r>
            <a:r>
              <a:rPr lang="en-US" dirty="0">
                <a:solidFill>
                  <a:schemeClr val="bg1"/>
                </a:solidFill>
              </a:rPr>
              <a:t> de </a:t>
            </a:r>
            <a:r>
              <a:rPr lang="en-US" dirty="0" err="1">
                <a:solidFill>
                  <a:schemeClr val="bg1"/>
                </a:solidFill>
              </a:rPr>
              <a:t>código</a:t>
            </a:r>
            <a:r>
              <a:rPr lang="en-US" dirty="0">
                <a:solidFill>
                  <a:schemeClr val="bg1"/>
                </a:solidFill>
              </a:rPr>
              <a:t> possible entre </a:t>
            </a:r>
            <a:r>
              <a:rPr lang="en-US" dirty="0" err="1" smtClean="0">
                <a:solidFill>
                  <a:schemeClr val="bg1"/>
                </a:solidFill>
              </a:rPr>
              <a:t>plataformas</a:t>
            </a:r>
            <a:r>
              <a:rPr lang="en-US" dirty="0" smtClean="0">
                <a:solidFill>
                  <a:schemeClr val="bg1"/>
                </a:solidFill>
              </a:rPr>
              <a:t>.</a:t>
            </a:r>
            <a:endParaRPr lang="en-US" dirty="0">
              <a:solidFill>
                <a:schemeClr val="bg1"/>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pic>
        <p:nvPicPr>
          <p:cNvPr id="5" name="Marcador de posición de imagen 2"/>
          <p:cNvPicPr>
            <a:picLocks noChangeAspect="1"/>
          </p:cNvPicPr>
          <p:nvPr/>
        </p:nvPicPr>
        <p:blipFill>
          <a:blip r:embed="rId3" cstate="print">
            <a:extLst>
              <a:ext uri="{28A0092B-C50C-407E-A947-70E740481C1C}">
                <a14:useLocalDpi xmlns:a14="http://schemas.microsoft.com/office/drawing/2010/main" val="0"/>
              </a:ext>
            </a:extLst>
          </a:blip>
          <a:srcRect l="5390" r="5390"/>
          <a:stretch>
            <a:fillRect/>
          </a:stretch>
        </p:blipFill>
        <p:spPr>
          <a:xfrm>
            <a:off x="8157450" y="116215"/>
            <a:ext cx="792000" cy="792000"/>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381000" y="438150"/>
            <a:ext cx="6864380" cy="523220"/>
          </a:xfrm>
          <a:prstGeom prst="rect">
            <a:avLst/>
          </a:prstGeom>
          <a:noFill/>
        </p:spPr>
        <p:txBody>
          <a:bodyPr wrap="none" rtlCol="0">
            <a:spAutoFit/>
          </a:bodyPr>
          <a:lstStyle/>
          <a:p>
            <a:r>
              <a:rPr lang="en-US" sz="2800" b="1" dirty="0" smtClean="0">
                <a:solidFill>
                  <a:schemeClr val="tx1">
                    <a:lumMod val="95000"/>
                    <a:lumOff val="5000"/>
                  </a:schemeClr>
                </a:solidFill>
                <a:latin typeface="Exo"/>
                <a:cs typeface="Segoe UI" panose="020B0502040204020203" pitchFamily="34" charset="0"/>
              </a:rPr>
              <a:t>COMPARATIVA DE PLATAFORMAS MÓVILES </a:t>
            </a:r>
            <a:r>
              <a:rPr lang="en-US" sz="2800" b="1" dirty="0" smtClean="0">
                <a:solidFill>
                  <a:schemeClr val="accent2"/>
                </a:solidFill>
                <a:latin typeface="Exo"/>
                <a:cs typeface="Segoe UI" panose="020B0502040204020203" pitchFamily="34" charset="0"/>
              </a:rPr>
              <a:t>NATIVO</a:t>
            </a:r>
            <a:endParaRPr lang="en-US" sz="2800" b="1" dirty="0">
              <a:solidFill>
                <a:schemeClr val="accent2"/>
              </a:solidFill>
              <a:latin typeface="Exo"/>
              <a:cs typeface="Segoe UI" panose="020B0502040204020203" pitchFamily="34" charset="0"/>
            </a:endParaRPr>
          </a:p>
        </p:txBody>
      </p:sp>
      <p:sp>
        <p:nvSpPr>
          <p:cNvPr id="10" name="TextBox 22"/>
          <p:cNvSpPr txBox="1"/>
          <p:nvPr/>
        </p:nvSpPr>
        <p:spPr>
          <a:xfrm>
            <a:off x="1977000" y="2229761"/>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5" y="2917813"/>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5" y="3605866"/>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81178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err="1" smtClean="0"/>
                        <a:t>Xcode</a:t>
                      </a:r>
                      <a:endParaRPr lang="es-ES" sz="1800" dirty="0"/>
                    </a:p>
                  </a:txBody>
                  <a:tcPr marL="68580" marR="68580" marT="34290" marB="34290"/>
                </a:tc>
                <a:tc>
                  <a:txBody>
                    <a:bodyPr/>
                    <a:lstStyle/>
                    <a:p>
                      <a:pPr algn="ctr"/>
                      <a:r>
                        <a:rPr lang="es-ES" sz="1800" dirty="0" smtClean="0"/>
                        <a:t>Android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r>
              <a:tr h="8915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smtClean="0"/>
                        <a:t>ObjectiveC</a:t>
                      </a:r>
                      <a:r>
                        <a:rPr lang="es-ES" sz="1800" dirty="0" smtClean="0"/>
                        <a:t> o Swift</a:t>
                      </a:r>
                    </a:p>
                    <a:p>
                      <a:pPr algn="ctr"/>
                      <a:endParaRPr lang="es-ES" sz="1800" dirty="0"/>
                    </a:p>
                  </a:txBody>
                  <a:tcPr marL="68580" marR="68580" marT="34290" marB="34290"/>
                </a:tc>
                <a:tc>
                  <a:txBody>
                    <a:bodyPr/>
                    <a:lstStyle/>
                    <a:p>
                      <a:pPr algn="ctr"/>
                      <a:r>
                        <a:rPr lang="es-ES" sz="1800" dirty="0" smtClean="0"/>
                        <a:t>Java</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608766" y="4003160"/>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8147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sz="4800" dirty="0" smtClean="0">
                <a:solidFill>
                  <a:srgbClr val="666666"/>
                </a:solidFill>
              </a:rPr>
              <a:t>¿Qué podemos compartir con este planteamiento?</a:t>
            </a:r>
            <a:endParaRPr lang="en-US" sz="4800" dirty="0">
              <a:solidFill>
                <a:srgbClr val="666666"/>
              </a:solidFill>
            </a:endParaRPr>
          </a:p>
        </p:txBody>
      </p:sp>
    </p:spTree>
    <p:extLst>
      <p:ext uri="{BB962C8B-B14F-4D97-AF65-F5344CB8AC3E}">
        <p14:creationId xmlns:p14="http://schemas.microsoft.com/office/powerpoint/2010/main" val="4138065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057400" y="285750"/>
            <a:ext cx="5296788" cy="4313552"/>
          </a:xfrm>
          <a:prstGeom prst="rect">
            <a:avLst/>
          </a:prstGeom>
        </p:spPr>
      </p:pic>
    </p:spTree>
    <p:extLst>
      <p:ext uri="{BB962C8B-B14F-4D97-AF65-F5344CB8AC3E}">
        <p14:creationId xmlns:p14="http://schemas.microsoft.com/office/powerpoint/2010/main" val="99610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607280" y="519574"/>
            <a:ext cx="5094140" cy="42712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El </a:t>
            </a:r>
            <a:r>
              <a:rPr lang="en-US" sz="3200" dirty="0" err="1" smtClean="0"/>
              <a:t>enfoque</a:t>
            </a:r>
            <a:r>
              <a:rPr lang="en-US" sz="3200" dirty="0" smtClean="0"/>
              <a:t> de </a:t>
            </a:r>
            <a:r>
              <a:rPr lang="en-US" sz="3200" dirty="0" smtClean="0">
                <a:solidFill>
                  <a:schemeClr val="accent2"/>
                </a:solidFill>
              </a:rPr>
              <a:t>Xamarin</a:t>
            </a:r>
            <a:endParaRPr lang="en-US" sz="3600" dirty="0">
              <a:solidFill>
                <a:schemeClr val="accent2"/>
              </a:solidFill>
            </a:endParaRPr>
          </a:p>
        </p:txBody>
      </p:sp>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55677" y="1977684"/>
            <a:ext cx="2999597" cy="1998222"/>
          </a:xfrm>
          <a:prstGeom prst="rect">
            <a:avLst/>
          </a:prstGeom>
        </p:spPr>
      </p:pic>
      <p:pic>
        <p:nvPicPr>
          <p:cNvPr id="29"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68246" y="1977684"/>
            <a:ext cx="2999597" cy="1998222"/>
          </a:xfrm>
          <a:prstGeom prst="rect">
            <a:avLst/>
          </a:prstGeom>
        </p:spPr>
      </p:pic>
      <p:sp>
        <p:nvSpPr>
          <p:cNvPr id="30" name="TextBox 26"/>
          <p:cNvSpPr txBox="1">
            <a:spLocks noChangeArrowheads="1"/>
          </p:cNvSpPr>
          <p:nvPr/>
        </p:nvSpPr>
        <p:spPr bwMode="auto">
          <a:xfrm>
            <a:off x="4968246" y="1439217"/>
            <a:ext cx="2997347"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Con </a:t>
            </a:r>
            <a:r>
              <a:rPr lang="en-US" sz="1200" dirty="0" err="1">
                <a:solidFill>
                  <a:srgbClr val="595959"/>
                </a:solidFill>
                <a:latin typeface="Helvetica Light"/>
                <a:cs typeface="Helvetica Light"/>
              </a:rPr>
              <a:t>Xamarin.Forms</a:t>
            </a:r>
            <a:r>
              <a:rPr lang="en-US" sz="1200" dirty="0">
                <a:solidFill>
                  <a:srgbClr val="595959"/>
                </a:solidFill>
                <a:latin typeface="Helvetica Light"/>
                <a:cs typeface="Helvetica Light"/>
              </a:rPr>
              <a:t>: </a:t>
            </a:r>
          </a:p>
          <a:p>
            <a:pPr algn="ctr" eaLnBrk="1" hangingPunct="1">
              <a:lnSpc>
                <a:spcPct val="130000"/>
              </a:lnSpc>
            </a:pPr>
            <a:r>
              <a:rPr lang="en-US" sz="1200" dirty="0">
                <a:solidFill>
                  <a:srgbClr val="595959"/>
                </a:solidFill>
                <a:latin typeface="Helvetica Light"/>
                <a:cs typeface="Helvetica Light"/>
              </a:rPr>
              <a:t>Se </a:t>
            </a:r>
            <a:r>
              <a:rPr lang="en-US" sz="1200" dirty="0" err="1">
                <a:solidFill>
                  <a:srgbClr val="595959"/>
                </a:solidFill>
                <a:latin typeface="Helvetica Light"/>
                <a:cs typeface="Helvetica Light"/>
              </a:rPr>
              <a:t>comparte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más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controles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compartidos</a:t>
            </a:r>
            <a:endParaRPr lang="en-US" sz="1200" dirty="0">
              <a:solidFill>
                <a:srgbClr val="595959"/>
              </a:solidFill>
              <a:latin typeface="Helvetica Light"/>
              <a:cs typeface="Helvetica Light"/>
            </a:endParaRPr>
          </a:p>
        </p:txBody>
      </p:sp>
      <p:sp>
        <p:nvSpPr>
          <p:cNvPr id="31" name="TextBox 31"/>
          <p:cNvSpPr txBox="1">
            <a:spLocks noChangeArrowheads="1"/>
          </p:cNvSpPr>
          <p:nvPr/>
        </p:nvSpPr>
        <p:spPr bwMode="auto">
          <a:xfrm>
            <a:off x="1655677" y="1556081"/>
            <a:ext cx="2997347" cy="33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El </a:t>
            </a:r>
            <a:r>
              <a:rPr lang="en-US" sz="1200" dirty="0" err="1">
                <a:solidFill>
                  <a:srgbClr val="595959"/>
                </a:solidFill>
                <a:latin typeface="Helvetica Light"/>
                <a:cs typeface="Helvetica Light"/>
              </a:rPr>
              <a:t>enfoque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tradicional</a:t>
            </a:r>
            <a:r>
              <a:rPr lang="en-US" sz="1200" dirty="0">
                <a:solidFill>
                  <a:srgbClr val="595959"/>
                </a:solidFill>
                <a:latin typeface="Helvetica Light"/>
                <a:cs typeface="Helvetica Light"/>
              </a:rPr>
              <a:t> de </a:t>
            </a:r>
            <a:r>
              <a:rPr lang="en-US" sz="1200" dirty="0" err="1">
                <a:solidFill>
                  <a:srgbClr val="595959"/>
                </a:solidFill>
                <a:latin typeface="Helvetica Light"/>
                <a:cs typeface="Helvetica Light"/>
              </a:rPr>
              <a:t>Xamarin</a:t>
            </a:r>
            <a:endParaRPr lang="en-US" sz="1200" dirty="0">
              <a:solidFill>
                <a:srgbClr val="595959"/>
              </a:solidFill>
              <a:latin typeface="Helvetica Light"/>
              <a:cs typeface="Helvetica Light"/>
            </a:endParaRPr>
          </a:p>
        </p:txBody>
      </p:sp>
      <p:sp>
        <p:nvSpPr>
          <p:cNvPr id="32" name="Rectangle 2"/>
          <p:cNvSpPr/>
          <p:nvPr/>
        </p:nvSpPr>
        <p:spPr>
          <a:xfrm>
            <a:off x="4968246" y="2399490"/>
            <a:ext cx="2997347" cy="49119"/>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Rectangle 13"/>
          <p:cNvSpPr/>
          <p:nvPr/>
        </p:nvSpPr>
        <p:spPr>
          <a:xfrm>
            <a:off x="4968246" y="2450425"/>
            <a:ext cx="2997347" cy="358568"/>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Helvetica Light"/>
                <a:cs typeface="Helvetica Light"/>
              </a:rPr>
              <a:t>Shared UI Code</a:t>
            </a:r>
          </a:p>
        </p:txBody>
      </p:sp>
    </p:spTree>
    <p:extLst>
      <p:ext uri="{BB962C8B-B14F-4D97-AF65-F5344CB8AC3E}">
        <p14:creationId xmlns:p14="http://schemas.microsoft.com/office/powerpoint/2010/main" val="15933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362200" y="133350"/>
            <a:ext cx="4262274" cy="4343719"/>
          </a:xfrm>
          <a:prstGeom prst="rect">
            <a:avLst/>
          </a:prstGeom>
        </p:spPr>
      </p:pic>
    </p:spTree>
    <p:extLst>
      <p:ext uri="{BB962C8B-B14F-4D97-AF65-F5344CB8AC3E}">
        <p14:creationId xmlns:p14="http://schemas.microsoft.com/office/powerpoint/2010/main" val="57184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522707"/>
          </a:xfrm>
        </p:spPr>
        <p:txBody>
          <a:bodyPr/>
          <a:lstStyle/>
          <a:p>
            <a:pPr algn="l"/>
            <a:r>
              <a:rPr lang="en-US" sz="4000" b="1" dirty="0" smtClean="0">
                <a:latin typeface="Exo"/>
              </a:rPr>
              <a:t>TÉCNICAS DE </a:t>
            </a:r>
            <a:r>
              <a:rPr lang="en-US" sz="4000" b="1" dirty="0" smtClean="0">
                <a:solidFill>
                  <a:schemeClr val="accent2"/>
                </a:solidFill>
                <a:latin typeface="Exo"/>
              </a:rPr>
              <a:t>REUTILIZACIÓN</a:t>
            </a:r>
            <a:r>
              <a:rPr lang="en-US" sz="4000" b="1" dirty="0" smtClean="0">
                <a:latin typeface="Exo"/>
              </a:rPr>
              <a:t> DE CÓDIGO</a:t>
            </a:r>
            <a:endParaRPr lang="en-US" sz="4000" b="1" dirty="0">
              <a:latin typeface="Exo"/>
            </a:endParaRPr>
          </a:p>
        </p:txBody>
      </p:sp>
      <p:grpSp>
        <p:nvGrpSpPr>
          <p:cNvPr id="5" name="Group 1279"/>
          <p:cNvGrpSpPr/>
          <p:nvPr/>
        </p:nvGrpSpPr>
        <p:grpSpPr>
          <a:xfrm>
            <a:off x="1219200" y="1293322"/>
            <a:ext cx="1656184" cy="216024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endParaRPr lang="en-US" sz="1050" dirty="0" smtClean="0">
                <a:solidFill>
                  <a:srgbClr val="800000">
                    <a:alpha val="99000"/>
                  </a:srgbClr>
                </a:solidFill>
              </a:endParaRPr>
            </a:p>
            <a:p>
              <a:pPr marL="342900" indent="-342900">
                <a:lnSpc>
                  <a:spcPct val="90000"/>
                </a:lnSpc>
                <a:spcBef>
                  <a:spcPts val="450"/>
                </a:spcBef>
                <a:buFont typeface="Arial"/>
                <a:buChar char="•"/>
              </a:pPr>
              <a:r>
                <a:rPr lang="en-US" sz="1050" dirty="0" err="1" smtClean="0">
                  <a:solidFill>
                    <a:schemeClr val="bg1">
                      <a:alpha val="99000"/>
                    </a:schemeClr>
                  </a:solidFill>
                </a:rPr>
                <a:t>Copiar</a:t>
              </a:r>
              <a:r>
                <a:rPr lang="en-US" sz="1050" dirty="0" smtClean="0">
                  <a:solidFill>
                    <a:schemeClr val="bg1">
                      <a:alpha val="99000"/>
                    </a:schemeClr>
                  </a:solidFill>
                </a:rPr>
                <a:t> y </a:t>
              </a:r>
              <a:r>
                <a:rPr lang="en-US" sz="1050" dirty="0" err="1" smtClean="0">
                  <a:solidFill>
                    <a:schemeClr val="bg1">
                      <a:alpha val="99000"/>
                    </a:schemeClr>
                  </a:solidFill>
                </a:rPr>
                <a:t>pegar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Mismo</a:t>
              </a:r>
              <a:r>
                <a:rPr lang="en-US" sz="1050" dirty="0" smtClean="0">
                  <a:solidFill>
                    <a:schemeClr val="bg1">
                      <a:alpha val="99000"/>
                    </a:schemeClr>
                  </a:solidFill>
                </a:rPr>
                <a:t> </a:t>
              </a:r>
              <a:r>
                <a:rPr lang="en-US" sz="1050" dirty="0" err="1" smtClean="0">
                  <a:solidFill>
                    <a:schemeClr val="bg1">
                      <a:alpha val="99000"/>
                    </a:schemeClr>
                  </a:solidFill>
                </a:rPr>
                <a:t>código</a:t>
              </a:r>
              <a:r>
                <a:rPr lang="en-US" sz="1050" dirty="0" smtClean="0">
                  <a:solidFill>
                    <a:schemeClr val="bg1">
                      <a:alpha val="99000"/>
                    </a:schemeClr>
                  </a:solidFill>
                </a:rPr>
                <a:t> </a:t>
              </a:r>
              <a:r>
                <a:rPr lang="en-US" sz="1050" dirty="0" err="1" smtClean="0">
                  <a:solidFill>
                    <a:schemeClr val="bg1">
                      <a:alpha val="99000"/>
                    </a:schemeClr>
                  </a:solidFill>
                </a:rPr>
                <a:t>duplicado</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Difícil</a:t>
              </a:r>
              <a:r>
                <a:rPr lang="en-US" sz="1050" dirty="0" smtClean="0">
                  <a:solidFill>
                    <a:schemeClr val="bg1">
                      <a:alpha val="99000"/>
                    </a:schemeClr>
                  </a:solidFill>
                </a:rPr>
                <a:t> de </a:t>
              </a:r>
              <a:r>
                <a:rPr lang="en-US" sz="1050" dirty="0" err="1" smtClean="0">
                  <a:solidFill>
                    <a:schemeClr val="bg1">
                      <a:alpha val="99000"/>
                    </a:schemeClr>
                  </a:solidFill>
                </a:rPr>
                <a:t>mantener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Evitar</a:t>
              </a:r>
              <a:r>
                <a:rPr lang="en-US" sz="1050" dirty="0" smtClean="0">
                  <a:solidFill>
                    <a:schemeClr val="bg1">
                      <a:alpha val="99000"/>
                    </a:schemeClr>
                  </a:solidFill>
                </a:rPr>
                <a:t> en lo </a:t>
              </a:r>
              <a:r>
                <a:rPr lang="en-US" sz="1050" dirty="0" err="1" smtClean="0">
                  <a:solidFill>
                    <a:schemeClr val="bg1">
                      <a:alpha val="99000"/>
                    </a:schemeClr>
                  </a:solidFill>
                </a:rPr>
                <a:t>posible</a:t>
              </a:r>
              <a:r>
                <a:rPr lang="en-US" sz="1050" dirty="0" smtClean="0">
                  <a:solidFill>
                    <a:schemeClr val="bg1">
                      <a:alpha val="99000"/>
                    </a:schemeClr>
                  </a:solidFill>
                </a:rPr>
                <a:t>.</a:t>
              </a:r>
            </a:p>
            <a:p>
              <a:pPr>
                <a:lnSpc>
                  <a:spcPct val="90000"/>
                </a:lnSpc>
                <a:spcBef>
                  <a:spcPts val="450"/>
                </a:spcBef>
              </a:pPr>
              <a:endParaRPr lang="en-US" sz="600"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Ctrl-C, Ctrl-V</a:t>
              </a:r>
              <a:endParaRPr lang="en-US" dirty="0">
                <a:solidFill>
                  <a:srgbClr val="FFFFFF">
                    <a:alpha val="99000"/>
                  </a:srgbClr>
                </a:solidFill>
                <a:ea typeface="Segoe UI" pitchFamily="34" charset="0"/>
                <a:cs typeface="Segoe UI" pitchFamily="34" charset="0"/>
              </a:endParaRPr>
            </a:p>
          </p:txBody>
        </p:sp>
      </p:grpSp>
      <p:grpSp>
        <p:nvGrpSpPr>
          <p:cNvPr id="6" name="Group 1279"/>
          <p:cNvGrpSpPr/>
          <p:nvPr/>
        </p:nvGrpSpPr>
        <p:grpSpPr>
          <a:xfrm>
            <a:off x="1219200" y="3525570"/>
            <a:ext cx="6840760" cy="108012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200" dirty="0" err="1" smtClean="0">
                  <a:solidFill>
                    <a:schemeClr val="bg1">
                      <a:alpha val="99000"/>
                    </a:schemeClr>
                  </a:solidFill>
                </a:rPr>
                <a:t>Modelo</a:t>
              </a:r>
              <a:endParaRPr lang="en-US" sz="1200" dirty="0">
                <a:solidFill>
                  <a:schemeClr val="bg1">
                    <a:alpha val="99000"/>
                  </a:schemeClr>
                </a:solidFill>
              </a:endParaRPr>
            </a:p>
            <a:p>
              <a:pPr marL="342900" indent="-342900">
                <a:lnSpc>
                  <a:spcPct val="90000"/>
                </a:lnSpc>
                <a:spcBef>
                  <a:spcPts val="450"/>
                </a:spcBef>
                <a:buFont typeface="Arial"/>
                <a:buChar char="•"/>
              </a:pPr>
              <a:r>
                <a:rPr lang="en-US" sz="1200" dirty="0" err="1" smtClean="0">
                  <a:solidFill>
                    <a:schemeClr val="bg1">
                      <a:alpha val="99000"/>
                    </a:schemeClr>
                  </a:solidFill>
                </a:rPr>
                <a:t>VistaModelo</a:t>
              </a:r>
              <a:endParaRPr lang="en-US" sz="1200" dirty="0" smtClean="0">
                <a:solidFill>
                  <a:schemeClr val="bg1">
                    <a:alpha val="99000"/>
                  </a:schemeClr>
                </a:solidFill>
              </a:endParaRPr>
            </a:p>
            <a:p>
              <a:pPr marL="342900" indent="-342900">
                <a:lnSpc>
                  <a:spcPct val="90000"/>
                </a:lnSpc>
                <a:spcBef>
                  <a:spcPts val="450"/>
                </a:spcBef>
                <a:buFont typeface="Arial"/>
                <a:buChar char="•"/>
              </a:pPr>
              <a:r>
                <a:rPr lang="en-US" sz="1200" dirty="0" smtClean="0">
                  <a:solidFill>
                    <a:schemeClr val="bg1">
                      <a:alpha val="99000"/>
                    </a:schemeClr>
                  </a:solidFill>
                </a:rPr>
                <a:t>Vista</a:t>
              </a:r>
              <a:endParaRPr lang="en-US" sz="800"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MVVM</a:t>
              </a:r>
              <a:endParaRPr lang="en-US" dirty="0">
                <a:solidFill>
                  <a:srgbClr val="FFFFFF">
                    <a:alpha val="99000"/>
                  </a:srgbClr>
                </a:solidFill>
                <a:ea typeface="Segoe UI" pitchFamily="34" charset="0"/>
                <a:cs typeface="Segoe UI" pitchFamily="34" charset="0"/>
              </a:endParaRPr>
            </a:p>
          </p:txBody>
        </p:sp>
      </p:grpSp>
      <p:grpSp>
        <p:nvGrpSpPr>
          <p:cNvPr id="7" name="Group 1279"/>
          <p:cNvGrpSpPr/>
          <p:nvPr/>
        </p:nvGrpSpPr>
        <p:grpSpPr>
          <a:xfrm>
            <a:off x="2947392" y="1293322"/>
            <a:ext cx="1656184" cy="216024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400" dirty="0">
                  <a:solidFill>
                    <a:schemeClr val="bg1">
                      <a:alpha val="99000"/>
                    </a:schemeClr>
                  </a:solidFill>
                </a:rPr>
                <a:t>Enlaces </a:t>
              </a:r>
              <a:r>
                <a:rPr lang="en-US" sz="1400" dirty="0" err="1">
                  <a:solidFill>
                    <a:schemeClr val="bg1">
                      <a:alpha val="99000"/>
                    </a:schemeClr>
                  </a:solidFill>
                </a:rPr>
                <a:t>simbólicos</a:t>
              </a:r>
              <a:r>
                <a:rPr lang="en-US" sz="1400" dirty="0">
                  <a:solidFill>
                    <a:schemeClr val="bg1">
                      <a:alpha val="99000"/>
                    </a:schemeClr>
                  </a:solidFill>
                </a:rPr>
                <a:t>.</a:t>
              </a:r>
            </a:p>
            <a:p>
              <a:pPr marL="342900" indent="-342900">
                <a:lnSpc>
                  <a:spcPct val="90000"/>
                </a:lnSpc>
                <a:spcBef>
                  <a:spcPts val="450"/>
                </a:spcBef>
                <a:buFont typeface="Arial"/>
                <a:buChar char="•"/>
              </a:pPr>
              <a:r>
                <a:rPr lang="en-US" sz="1400" dirty="0" err="1">
                  <a:solidFill>
                    <a:schemeClr val="bg1">
                      <a:alpha val="99000"/>
                    </a:schemeClr>
                  </a:solidFill>
                </a:rPr>
                <a:t>Depende</a:t>
              </a:r>
              <a:r>
                <a:rPr lang="en-US" sz="1400" dirty="0">
                  <a:solidFill>
                    <a:schemeClr val="bg1">
                      <a:alpha val="99000"/>
                    </a:schemeClr>
                  </a:solidFill>
                </a:rPr>
                <a:t> del </a:t>
              </a:r>
              <a:r>
                <a:rPr lang="en-US" sz="1400" dirty="0" err="1">
                  <a:solidFill>
                    <a:schemeClr val="bg1">
                      <a:alpha val="99000"/>
                    </a:schemeClr>
                  </a:solidFill>
                </a:rPr>
                <a:t>lenguaje</a:t>
              </a:r>
              <a:r>
                <a:rPr lang="en-US" sz="1400"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Enlazado</a:t>
              </a:r>
              <a:r>
                <a:rPr lang="en-US" dirty="0">
                  <a:solidFill>
                    <a:srgbClr val="FFFFFF">
                      <a:alpha val="99000"/>
                    </a:srgbClr>
                  </a:solidFill>
                  <a:ea typeface="Segoe UI" pitchFamily="34" charset="0"/>
                  <a:cs typeface="Segoe UI" pitchFamily="34" charset="0"/>
                </a:rPr>
                <a:t> de </a:t>
              </a:r>
              <a:r>
                <a:rPr lang="en-US" dirty="0" err="1">
                  <a:solidFill>
                    <a:srgbClr val="FFFFFF">
                      <a:alpha val="99000"/>
                    </a:srgbClr>
                  </a:solidFill>
                  <a:ea typeface="Segoe UI" pitchFamily="34" charset="0"/>
                  <a:cs typeface="Segoe UI" pitchFamily="34" charset="0"/>
                </a:rPr>
                <a:t>ficheros</a:t>
              </a:r>
              <a:endParaRPr lang="en-US"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4675584" y="1293322"/>
            <a:ext cx="1656184" cy="216024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000" dirty="0" err="1">
                  <a:solidFill>
                    <a:schemeClr val="bg1">
                      <a:alpha val="99000"/>
                    </a:schemeClr>
                  </a:solidFill>
                </a:rPr>
                <a:t>Permite</a:t>
              </a:r>
              <a:r>
                <a:rPr lang="en-US" sz="1000" dirty="0">
                  <a:solidFill>
                    <a:schemeClr val="bg1">
                      <a:alpha val="99000"/>
                    </a:schemeClr>
                  </a:solidFill>
                </a:rPr>
                <a:t> </a:t>
              </a:r>
              <a:r>
                <a:rPr lang="en-US" sz="1000" dirty="0" err="1">
                  <a:solidFill>
                    <a:schemeClr val="bg1">
                      <a:alpha val="99000"/>
                    </a:schemeClr>
                  </a:solidFill>
                </a:rPr>
                <a:t>mantener</a:t>
              </a:r>
              <a:r>
                <a:rPr lang="en-US" sz="1000" dirty="0">
                  <a:solidFill>
                    <a:schemeClr val="bg1">
                      <a:alpha val="99000"/>
                    </a:schemeClr>
                  </a:solidFill>
                </a:rPr>
                <a:t> </a:t>
              </a:r>
              <a:r>
                <a:rPr lang="en-US" sz="1000" dirty="0" err="1">
                  <a:solidFill>
                    <a:schemeClr val="bg1">
                      <a:alpha val="99000"/>
                    </a:schemeClr>
                  </a:solidFill>
                </a:rPr>
                <a:t>código</a:t>
              </a:r>
              <a:r>
                <a:rPr lang="en-US" sz="1000" dirty="0">
                  <a:solidFill>
                    <a:schemeClr val="bg1">
                      <a:alpha val="99000"/>
                    </a:schemeClr>
                  </a:solidFill>
                </a:rPr>
                <a:t> </a:t>
              </a:r>
              <a:r>
                <a:rPr lang="en-US" sz="1000" dirty="0" err="1">
                  <a:solidFill>
                    <a:schemeClr val="bg1">
                      <a:alpha val="99000"/>
                    </a:schemeClr>
                  </a:solidFill>
                </a:rPr>
                <a:t>específico</a:t>
              </a:r>
              <a:r>
                <a:rPr lang="en-US" sz="1000" dirty="0">
                  <a:solidFill>
                    <a:schemeClr val="bg1">
                      <a:alpha val="99000"/>
                    </a:schemeClr>
                  </a:solidFill>
                </a:rPr>
                <a:t> de </a:t>
              </a:r>
              <a:r>
                <a:rPr lang="en-US" sz="1000" dirty="0" err="1">
                  <a:solidFill>
                    <a:schemeClr val="bg1">
                      <a:alpha val="99000"/>
                    </a:schemeClr>
                  </a:solidFill>
                </a:rPr>
                <a:t>cada</a:t>
              </a:r>
              <a:r>
                <a:rPr lang="en-US" sz="1000" dirty="0">
                  <a:solidFill>
                    <a:schemeClr val="bg1">
                      <a:alpha val="99000"/>
                    </a:schemeClr>
                  </a:solidFill>
                </a:rPr>
                <a:t> </a:t>
              </a:r>
              <a:r>
                <a:rPr lang="en-US" sz="1000" dirty="0" err="1">
                  <a:solidFill>
                    <a:schemeClr val="bg1">
                      <a:alpha val="99000"/>
                    </a:schemeClr>
                  </a:solidFill>
                </a:rPr>
                <a:t>plataforma</a:t>
              </a:r>
              <a:r>
                <a:rPr lang="en-US" sz="1000" dirty="0">
                  <a:solidFill>
                    <a:schemeClr val="bg1">
                      <a:alpha val="99000"/>
                    </a:schemeClr>
                  </a:solidFill>
                </a:rPr>
                <a:t>.</a:t>
              </a:r>
            </a:p>
            <a:p>
              <a:pPr marL="457200" indent="-457200">
                <a:lnSpc>
                  <a:spcPct val="90000"/>
                </a:lnSpc>
                <a:spcBef>
                  <a:spcPts val="450"/>
                </a:spcBef>
                <a:buFont typeface="Arial"/>
                <a:buChar char="•"/>
              </a:pPr>
              <a:r>
                <a:rPr lang="en-US" sz="1000" dirty="0" err="1">
                  <a:solidFill>
                    <a:schemeClr val="bg1">
                      <a:alpha val="99000"/>
                    </a:schemeClr>
                  </a:solidFill>
                </a:rPr>
                <a:t>Por</a:t>
              </a:r>
              <a:r>
                <a:rPr lang="en-US" sz="1000" dirty="0">
                  <a:solidFill>
                    <a:schemeClr val="bg1">
                      <a:alpha val="99000"/>
                    </a:schemeClr>
                  </a:solidFill>
                </a:rPr>
                <a:t> contra, </a:t>
              </a:r>
              <a:r>
                <a:rPr lang="en-US" sz="1000" dirty="0" err="1">
                  <a:solidFill>
                    <a:schemeClr val="bg1">
                      <a:alpha val="99000"/>
                    </a:schemeClr>
                  </a:solidFill>
                </a:rPr>
                <a:t>multiplica</a:t>
              </a:r>
              <a:r>
                <a:rPr lang="en-US" sz="1000" dirty="0">
                  <a:solidFill>
                    <a:schemeClr val="bg1">
                      <a:alpha val="99000"/>
                    </a:schemeClr>
                  </a:solidFill>
                </a:rPr>
                <a:t> </a:t>
              </a:r>
              <a:r>
                <a:rPr lang="en-US" sz="1000" dirty="0" err="1">
                  <a:solidFill>
                    <a:schemeClr val="bg1">
                      <a:alpha val="99000"/>
                    </a:schemeClr>
                  </a:solidFill>
                </a:rPr>
                <a:t>las</a:t>
              </a:r>
              <a:r>
                <a:rPr lang="en-US" sz="1000" dirty="0">
                  <a:solidFill>
                    <a:schemeClr val="bg1">
                      <a:alpha val="99000"/>
                    </a:schemeClr>
                  </a:solidFill>
                </a:rPr>
                <a:t> </a:t>
              </a:r>
              <a:r>
                <a:rPr lang="en-US" sz="1000" dirty="0" err="1">
                  <a:solidFill>
                    <a:schemeClr val="bg1">
                      <a:alpha val="99000"/>
                    </a:schemeClr>
                  </a:solidFill>
                </a:rPr>
                <a:t>ramas</a:t>
              </a:r>
              <a:r>
                <a:rPr lang="en-US" sz="1000" dirty="0">
                  <a:solidFill>
                    <a:schemeClr val="bg1">
                      <a:alpha val="99000"/>
                    </a:schemeClr>
                  </a:solidFill>
                </a:rPr>
                <a:t> a </a:t>
              </a:r>
              <a:r>
                <a:rPr lang="en-US" sz="1000" dirty="0" err="1">
                  <a:solidFill>
                    <a:schemeClr val="bg1">
                      <a:alpha val="99000"/>
                    </a:schemeClr>
                  </a:solidFill>
                </a:rPr>
                <a:t>mantener</a:t>
              </a:r>
              <a:r>
                <a:rPr lang="en-US" sz="1000" dirty="0">
                  <a:solidFill>
                    <a:schemeClr val="bg1">
                      <a:alpha val="99000"/>
                    </a:schemeClr>
                  </a:solidFill>
                </a:rPr>
                <a:t>.</a:t>
              </a:r>
              <a:endParaRPr lang="en-US" sz="500"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Compilación</a:t>
              </a:r>
              <a:r>
                <a:rPr lang="en-US" dirty="0">
                  <a:solidFill>
                    <a:srgbClr val="FFFFFF">
                      <a:alpha val="99000"/>
                    </a:srgbClr>
                  </a:solidFill>
                  <a:ea typeface="Segoe UI" pitchFamily="34" charset="0"/>
                  <a:cs typeface="Segoe UI" pitchFamily="34" charset="0"/>
                </a:rPr>
                <a:t> </a:t>
              </a:r>
              <a:r>
                <a:rPr lang="en-US" dirty="0" err="1">
                  <a:solidFill>
                    <a:srgbClr val="FFFFFF">
                      <a:alpha val="99000"/>
                    </a:srgbClr>
                  </a:solidFill>
                  <a:ea typeface="Segoe UI" pitchFamily="34" charset="0"/>
                  <a:cs typeface="Segoe UI" pitchFamily="34" charset="0"/>
                </a:rPr>
                <a:t>Condicional</a:t>
              </a:r>
              <a:endParaRPr lang="en-US"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6403776" y="1293322"/>
            <a:ext cx="1656184" cy="216024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400" dirty="0" err="1" smtClean="0">
                  <a:solidFill>
                    <a:schemeClr val="bg1">
                      <a:alpha val="99000"/>
                    </a:schemeClr>
                  </a:solidFill>
                </a:rPr>
                <a:t>Código</a:t>
              </a:r>
              <a:r>
                <a:rPr lang="en-US" sz="1400" dirty="0" smtClean="0">
                  <a:solidFill>
                    <a:schemeClr val="bg1">
                      <a:alpha val="99000"/>
                    </a:schemeClr>
                  </a:solidFill>
                </a:rPr>
                <a:t> </a:t>
              </a:r>
              <a:r>
                <a:rPr lang="en-US" sz="1400" dirty="0" err="1" smtClean="0">
                  <a:solidFill>
                    <a:schemeClr val="bg1">
                      <a:alpha val="99000"/>
                    </a:schemeClr>
                  </a:solidFill>
                </a:rPr>
                <a:t>manejado</a:t>
              </a:r>
              <a:r>
                <a:rPr lang="en-US" sz="1400" dirty="0" smtClean="0">
                  <a:solidFill>
                    <a:schemeClr val="bg1">
                      <a:alpha val="99000"/>
                    </a:schemeClr>
                  </a:solidFill>
                </a:rPr>
                <a:t> </a:t>
              </a:r>
              <a:r>
                <a:rPr lang="en-US" sz="1400" dirty="0" err="1" smtClean="0">
                  <a:solidFill>
                    <a:schemeClr val="bg1">
                      <a:alpha val="99000"/>
                    </a:schemeClr>
                  </a:solidFill>
                </a:rPr>
                <a:t>común</a:t>
              </a:r>
              <a:r>
                <a:rPr lang="en-US" sz="1400" dirty="0" smtClean="0">
                  <a:solidFill>
                    <a:schemeClr val="bg1">
                      <a:alpha val="99000"/>
                    </a:schemeClr>
                  </a:solidFill>
                </a:rPr>
                <a:t> a </a:t>
              </a:r>
              <a:r>
                <a:rPr lang="en-US" sz="1400" dirty="0" err="1" smtClean="0">
                  <a:solidFill>
                    <a:schemeClr val="bg1">
                      <a:alpha val="99000"/>
                    </a:schemeClr>
                  </a:solidFill>
                </a:rPr>
                <a:t>las</a:t>
              </a:r>
              <a:r>
                <a:rPr lang="en-US" sz="1400" dirty="0" smtClean="0">
                  <a:solidFill>
                    <a:schemeClr val="bg1">
                      <a:alpha val="99000"/>
                    </a:schemeClr>
                  </a:solidFill>
                </a:rPr>
                <a:t> </a:t>
              </a:r>
              <a:r>
                <a:rPr lang="en-US" sz="1400" dirty="0" err="1" smtClean="0">
                  <a:solidFill>
                    <a:schemeClr val="bg1">
                      <a:alpha val="99000"/>
                    </a:schemeClr>
                  </a:solidFill>
                </a:rPr>
                <a:t>plataformas</a:t>
              </a:r>
              <a:r>
                <a:rPr lang="en-US" sz="1400" dirty="0" smtClean="0">
                  <a:solidFill>
                    <a:schemeClr val="bg1">
                      <a:alpha val="99000"/>
                    </a:schemeClr>
                  </a:solidFill>
                </a:rPr>
                <a:t>.</a:t>
              </a:r>
              <a:endParaRPr lang="en-US" sz="900"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Portable Class Library</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18018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5008</TotalTime>
  <Words>865</Words>
  <Application>Microsoft Office PowerPoint</Application>
  <PresentationFormat>Presentación en pantalla (16:9)</PresentationFormat>
  <Paragraphs>271</Paragraphs>
  <Slides>30</Slides>
  <Notes>13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30</vt:i4>
      </vt:variant>
    </vt:vector>
  </HeadingPairs>
  <TitlesOfParts>
    <vt:vector size="41" baseType="lpstr">
      <vt:lpstr>Aller</vt:lpstr>
      <vt:lpstr>Arial</vt:lpstr>
      <vt:lpstr>Calibri</vt:lpstr>
      <vt:lpstr>Courier New</vt:lpstr>
      <vt:lpstr>Exo</vt:lpstr>
      <vt:lpstr>Gulim</vt:lpstr>
      <vt:lpstr>Helvetica Light</vt:lpstr>
      <vt:lpstr>ＭＳ Ｐゴシック</vt:lpstr>
      <vt:lpstr>Myriad Pro</vt:lpstr>
      <vt:lpstr>Segoe UI</vt:lpstr>
      <vt:lpstr>Light Version</vt:lpstr>
      <vt:lpstr>Presentación de PowerPoint</vt:lpstr>
      <vt:lpstr>Presentación de PowerPoint</vt:lpstr>
      <vt:lpstr>EL PROBLEMA</vt:lpstr>
      <vt:lpstr>Presentación de PowerPoint</vt:lpstr>
      <vt:lpstr>Presentación de PowerPoint</vt:lpstr>
      <vt:lpstr>Presentación de PowerPoint</vt:lpstr>
      <vt:lpstr>Presentación de PowerPoint</vt:lpstr>
      <vt:lpstr>Presentación de PowerPoint</vt:lpstr>
      <vt:lpstr>TÉCNICAS DE REUTILIZACIÓN DE CÓDIGO</vt:lpstr>
      <vt:lpstr>MVVM EN APLICACIONES UNIVERSALES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Presentación de PowerPoint</vt:lpstr>
      <vt:lpstr>DEMO</vt:lpstr>
      <vt:lpstr>UTILIZANDO NATIVO</vt:lpstr>
      <vt:lpstr>UTILIZANDO XAMARIN CLASSIC</vt:lpstr>
      <vt:lpstr>UTILIZANDO XAMARIN.FORMS</vt:lpstr>
      <vt:lpstr>CONCLUSIONES RÁPIDAS</vt:lpstr>
      <vt:lpstr>¿PREGUNTAS y RESPUESTAS?</vt:lpstr>
      <vt:lpstr>GRACIAS a TODOS</vt:lpstr>
      <vt:lpstr>CREANDO APPS COMPARTIENDO AL MÁXIMO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600</cp:revision>
  <dcterms:created xsi:type="dcterms:W3CDTF">2013-04-14T10:12:28Z</dcterms:created>
  <dcterms:modified xsi:type="dcterms:W3CDTF">2015-06-01T18:29:43Z</dcterms:modified>
</cp:coreProperties>
</file>